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60" r:id="rId4"/>
    <p:sldId id="261" r:id="rId5"/>
    <p:sldId id="268" r:id="rId6"/>
    <p:sldId id="269" r:id="rId7"/>
    <p:sldId id="265" r:id="rId8"/>
    <p:sldId id="270" r:id="rId9"/>
    <p:sldId id="263" r:id="rId10"/>
    <p:sldId id="262" r:id="rId11"/>
    <p:sldId id="264" r:id="rId12"/>
    <p:sldId id="266" r:id="rId13"/>
    <p:sldId id="267" r:id="rId14"/>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37E1491-12F5-4273-B3DB-269069122C2C}" type="datetimeFigureOut">
              <a:rPr lang="en-GB" smtClean="0"/>
              <a:t>17/01/2017</a:t>
            </a:fld>
            <a:endParaRPr lang="en-GB"/>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03C327F-4546-4932-A436-A9C4A3C4E861}" type="slidenum">
              <a:rPr lang="en-GB" smtClean="0"/>
              <a:t>‹#›</a:t>
            </a:fld>
            <a:endParaRPr lang="en-GB"/>
          </a:p>
        </p:txBody>
      </p:sp>
    </p:spTree>
    <p:extLst>
      <p:ext uri="{BB962C8B-B14F-4D97-AF65-F5344CB8AC3E}">
        <p14:creationId xmlns:p14="http://schemas.microsoft.com/office/powerpoint/2010/main" val="461697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055500B-3C21-4755-88F9-966AFAD97515}" type="datetimeFigureOut">
              <a:rPr lang="en-GB" smtClean="0"/>
              <a:t>17/01/2017</a:t>
            </a:fld>
            <a:endParaRPr lang="en-GB"/>
          </a:p>
        </p:txBody>
      </p:sp>
      <p:sp>
        <p:nvSpPr>
          <p:cNvPr id="4" name="Slide Image Placeholder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CBB3543-F15F-4C49-A4C7-557137458A90}" type="slidenum">
              <a:rPr lang="en-GB" smtClean="0"/>
              <a:t>‹#›</a:t>
            </a:fld>
            <a:endParaRPr lang="en-GB"/>
          </a:p>
        </p:txBody>
      </p:sp>
    </p:spTree>
    <p:extLst>
      <p:ext uri="{BB962C8B-B14F-4D97-AF65-F5344CB8AC3E}">
        <p14:creationId xmlns:p14="http://schemas.microsoft.com/office/powerpoint/2010/main" val="327274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B3543-F15F-4C49-A4C7-557137458A90}" type="slidenum">
              <a:rPr lang="en-GB" smtClean="0"/>
              <a:t>6</a:t>
            </a:fld>
            <a:endParaRPr lang="en-GB"/>
          </a:p>
        </p:txBody>
      </p:sp>
    </p:spTree>
    <p:extLst>
      <p:ext uri="{BB962C8B-B14F-4D97-AF65-F5344CB8AC3E}">
        <p14:creationId xmlns:p14="http://schemas.microsoft.com/office/powerpoint/2010/main" val="133554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a:p>
        </p:txBody>
      </p:sp>
    </p:spTree>
    <p:extLst>
      <p:ext uri="{BB962C8B-B14F-4D97-AF65-F5344CB8AC3E}">
        <p14:creationId xmlns:p14="http://schemas.microsoft.com/office/powerpoint/2010/main" val="138672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a:p>
        </p:txBody>
      </p:sp>
    </p:spTree>
    <p:extLst>
      <p:ext uri="{BB962C8B-B14F-4D97-AF65-F5344CB8AC3E}">
        <p14:creationId xmlns:p14="http://schemas.microsoft.com/office/powerpoint/2010/main" val="15305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a:p>
        </p:txBody>
      </p:sp>
    </p:spTree>
    <p:extLst>
      <p:ext uri="{BB962C8B-B14F-4D97-AF65-F5344CB8AC3E}">
        <p14:creationId xmlns:p14="http://schemas.microsoft.com/office/powerpoint/2010/main" val="257354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FF9227-6E22-410B-8B02-C1F9BCC7B67B}"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a:p>
        </p:txBody>
      </p:sp>
    </p:spTree>
    <p:extLst>
      <p:ext uri="{BB962C8B-B14F-4D97-AF65-F5344CB8AC3E}">
        <p14:creationId xmlns:p14="http://schemas.microsoft.com/office/powerpoint/2010/main" val="355004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F9227-6E22-410B-8B02-C1F9BCC7B67B}"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5AE780-0C89-4BF0-9B04-7446D1EBA615}" type="slidenum">
              <a:rPr lang="en-GB" smtClean="0"/>
              <a:t>‹#›</a:t>
            </a:fld>
            <a:endParaRPr lang="en-GB"/>
          </a:p>
        </p:txBody>
      </p:sp>
    </p:spTree>
    <p:extLst>
      <p:ext uri="{BB962C8B-B14F-4D97-AF65-F5344CB8AC3E}">
        <p14:creationId xmlns:p14="http://schemas.microsoft.com/office/powerpoint/2010/main" val="128098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FF9227-6E22-410B-8B02-C1F9BCC7B67B}" type="datetimeFigureOut">
              <a:rPr lang="en-GB" smtClean="0"/>
              <a:t>17/01/2017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a:p>
        </p:txBody>
      </p:sp>
    </p:spTree>
    <p:extLst>
      <p:ext uri="{BB962C8B-B14F-4D97-AF65-F5344CB8AC3E}">
        <p14:creationId xmlns:p14="http://schemas.microsoft.com/office/powerpoint/2010/main" val="93198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FF9227-6E22-410B-8B02-C1F9BCC7B67B}" type="datetimeFigureOut">
              <a:rPr lang="en-GB" smtClean="0"/>
              <a:t>17/01/2017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5AE780-0C89-4BF0-9B04-7446D1EBA615}" type="slidenum">
              <a:rPr lang="en-GB" smtClean="0"/>
              <a:t>‹#›</a:t>
            </a:fld>
            <a:endParaRPr lang="en-GB"/>
          </a:p>
        </p:txBody>
      </p:sp>
    </p:spTree>
    <p:extLst>
      <p:ext uri="{BB962C8B-B14F-4D97-AF65-F5344CB8AC3E}">
        <p14:creationId xmlns:p14="http://schemas.microsoft.com/office/powerpoint/2010/main" val="135156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FF9227-6E22-410B-8B02-C1F9BCC7B67B}" type="datetimeFigureOut">
              <a:rPr lang="en-GB" smtClean="0"/>
              <a:t>17/01/2017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5AE780-0C89-4BF0-9B04-7446D1EBA615}" type="slidenum">
              <a:rPr lang="en-GB" smtClean="0"/>
              <a:t>‹#›</a:t>
            </a:fld>
            <a:endParaRPr lang="en-GB"/>
          </a:p>
        </p:txBody>
      </p:sp>
    </p:spTree>
    <p:extLst>
      <p:ext uri="{BB962C8B-B14F-4D97-AF65-F5344CB8AC3E}">
        <p14:creationId xmlns:p14="http://schemas.microsoft.com/office/powerpoint/2010/main" val="212637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F9227-6E22-410B-8B02-C1F9BCC7B67B}" type="datetimeFigureOut">
              <a:rPr lang="en-GB" smtClean="0"/>
              <a:t>17/01/2017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5AE780-0C89-4BF0-9B04-7446D1EBA615}" type="slidenum">
              <a:rPr lang="en-GB" smtClean="0"/>
              <a:t>‹#›</a:t>
            </a:fld>
            <a:endParaRPr lang="en-GB"/>
          </a:p>
        </p:txBody>
      </p:sp>
    </p:spTree>
    <p:extLst>
      <p:ext uri="{BB962C8B-B14F-4D97-AF65-F5344CB8AC3E}">
        <p14:creationId xmlns:p14="http://schemas.microsoft.com/office/powerpoint/2010/main" val="374588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F9227-6E22-410B-8B02-C1F9BCC7B67B}" type="datetimeFigureOut">
              <a:rPr lang="en-GB" smtClean="0"/>
              <a:t>17/01/2017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a:p>
        </p:txBody>
      </p:sp>
    </p:spTree>
    <p:extLst>
      <p:ext uri="{BB962C8B-B14F-4D97-AF65-F5344CB8AC3E}">
        <p14:creationId xmlns:p14="http://schemas.microsoft.com/office/powerpoint/2010/main" val="50487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F9227-6E22-410B-8B02-C1F9BCC7B67B}" type="datetimeFigureOut">
              <a:rPr lang="en-GB" smtClean="0"/>
              <a:t>17/01/2017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5AE780-0C89-4BF0-9B04-7446D1EBA615}" type="slidenum">
              <a:rPr lang="en-GB" smtClean="0"/>
              <a:t>‹#›</a:t>
            </a:fld>
            <a:endParaRPr lang="en-GB"/>
          </a:p>
        </p:txBody>
      </p:sp>
    </p:spTree>
    <p:extLst>
      <p:ext uri="{BB962C8B-B14F-4D97-AF65-F5344CB8AC3E}">
        <p14:creationId xmlns:p14="http://schemas.microsoft.com/office/powerpoint/2010/main" val="108212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3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F9227-6E22-410B-8B02-C1F9BCC7B67B}" type="datetimeFigureOut">
              <a:rPr lang="en-GB" smtClean="0"/>
              <a:t>17/01/2017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AE780-0C89-4BF0-9B04-7446D1EBA615}" type="slidenum">
              <a:rPr lang="en-GB" smtClean="0"/>
              <a:t>‹#›</a:t>
            </a:fld>
            <a:endParaRPr lang="en-GB"/>
          </a:p>
        </p:txBody>
      </p:sp>
    </p:spTree>
    <p:extLst>
      <p:ext uri="{BB962C8B-B14F-4D97-AF65-F5344CB8AC3E}">
        <p14:creationId xmlns:p14="http://schemas.microsoft.com/office/powerpoint/2010/main" val="371789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76872"/>
            <a:ext cx="7772400" cy="1470025"/>
          </a:xfrm>
        </p:spPr>
        <p:txBody>
          <a:bodyPr>
            <a:normAutofit fontScale="90000"/>
          </a:bodyPr>
          <a:lstStyle/>
          <a:p>
            <a:r>
              <a:rPr lang="en-GB" dirty="0" smtClean="0"/>
              <a:t>Thinking is at the heart of Mathematics and therefore should be at the heart of mathematical teaching and learning.</a:t>
            </a:r>
            <a:endParaRPr lang="en-GB" dirty="0"/>
          </a:p>
        </p:txBody>
      </p:sp>
      <p:pic>
        <p:nvPicPr>
          <p:cNvPr id="1026" name="Picture 2" descr="https://encrypted-tbn1.gstatic.com/images?q=tbn:ANd9GcRBwMQwEAj2-r1R940Pye-uDhAyNgyIntgksNwscZqleUXte1Kr7UySnE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13" y="221302"/>
            <a:ext cx="18288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Tmme00wohuCve3yEVyMC0brw72Zb_frqzyfp0OVVTfhDNLtC-IDLBac_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3" y="221302"/>
            <a:ext cx="2326099" cy="15144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MSEhUTExMVFhUWGBgbGBcWGB4cGhsgJR0cHBceHBscHiohGhwlIBobITEhJSkrLjIuICIzODMsNygwLi4BCgoKDg0OGxAQGywlICQ0LTcsLDAsLC8vNCwsLC4sLCwsLCwsLCwsNCwsLCwsLC8sLCwtLCwsLC8sLCw0LCwsLP/AABEIAJ8BPQMBEQACEQEDEQH/xAAcAAEAAgMBAQEAAAAAAAAAAAAABQYDBAcCAQj/xABJEAACAQMCBAQDBQQFCgQHAAABAgMABBESIQUGMUETIlFhBzJxFCNCgZFSYnKhJDNzssEVNENTgpKx0eHwFkRU0zVjdJOiwtL/xAAbAQEAAgMBAQAAAAAAAAAAAAAAAwQBAgUGB//EADkRAAIBAwEFBQcDBAMAAwEAAAABAgMEESEFEjFBURNhcYGRBiIyobHB8BTR4RUjM0JSYvFjcpI0/9oADAMBAAIRAxEAPwDuNAKAUAoBQCgIriXMlnbnTPdQRt+y8qq3p0Jz2NAaQ574Z/6+1/8Aur/zoCasr6KZdcUiSL+1GwYenVTjsaA2KAUAoBQCgFAKAUAoBQCgFAKAUAoBQCgFAKAUAoBQCgFAKAUAoBQCgFAKAUAoBQEfzBxZLS2muZASsSMxA6nHQD3JwPzoCi8C+JTmZ/tqQxQeGXRkLFlYEfdtn+tLavKVAORjByKqW95Cs5JaY+hPUoOCT6kTxfjt1fMdTvDB+GGNirEf/NdTlmPdQdIzjzda59ztKTe7S4dSxStUtZ+hr2HCo4hhEVf4VA/4VzZVJyeZNstqKXBG68CnYgH6itVJrgxhELccFWNxNbk28w6SQ+Q+uCB5WU43BBB71apXtanzyu8inbwlyOkchc1m7VoZwq3MQBbTssi9BIo7b7Fex9iK79CvGtDeic6pTcHhltqYjFAKAUAoBQCgFAKAUAoBQCgFAKAUAoBQCgFAKAUAoBQCgFAKAUAoBQCgFAR3MXFRaWs1yVLCGNn0r1OB09vr260ByXjPNPELyGWLNrolUjR4T7Z6Yk8Q5I2OdOPbG1cl7UjlxlHTx19MF39I8ZTNaPhKsyO43Q6l36EjHToetclVJRUop8S44p4b5EzGgFRmxkoCLbmK03/pERI/CrBmJ9FUbsfYA1YVrWbxusjdaHUw8CuzMZjIJEk1DMEqlWjTH3flO/mHm1dMnHat7qi6W7HGnXq+foa0Z7+X8jDezy2lxBdwgs0L5dB1eNvLKo9TjcZ7gHsKl2fXjSm1J6M1uabnHK5HZOXeOw3sCzwElTkFWGHRh8yuv4WH/IjIINd9NNZRzGsEnWQKAUAoBQCgFAKAUAoBQCgFAKAUAoBQCgFAKAUAoBQCgFAKAUAoBQCgFAeZACDqxjBznpjvn2oDiri3ErvZoY7bLaRqLCQ5HnQH+rj2OlQcEHOBsK4G0alJzxFa82dK1hNRy3p0I8cTZmYj5QSo9yPmP6+X8j61SlHdSXN6/t+5YTy2SFlxENjfrUbWNGZJAzjFAOTmVeJfdRrmWJjMcYwFxofOPmLNpxtkEn8O/XsKk5RafBcP2KleMVJNcWWXnbgIuIxMgxcQedGHVlBzJEfVXGRg9Dg1cnFTg4vmRcGmii8UlB6V5w6Bb/g1NGLaWH/zCys83bWGP3Tr+7pAT2KN9T6i1nCVJOHA5FaMlN7x0KrBGKAUAoBQCgFAKAUAoBQCgFAKAUAoBQCgFAKAUAoBQCgFAKAUAoBQCgFAU74pXxSzWIf+ZlETfw6XkkH0ZYyh9mqvdVHToykuJLRipTSZQLjZAK8szrkBcq8UI8RDGXjLRn8MgKkjSe7/ALSfMDnbGCehO2mqkZLVPH/jK0aqcWuDLTFyDcxQQ+CVc+FHrjdtLK+gawrEYZS2cBsY9SMAW7mzjVlvReGR06soRw9TNa8n374DCGIdyzlyPTCIMN/vCoI7OWfel6G7uHyRdOW+XYrJWCkvI+DJK2NTY+UbbKgycKPU9SST0IQjCO7FaEOreWSjyYrfBuonH72wnScRzIYITLIv2lgDEkQLFHJBIUsoCjVgAnJ22NF2ClVcm/d4+fQ2dWUY4wXDhnLNgkn9Huphc6ceLHcFnwdxqUZiwcZ0lMe1XoLs1iKwivJKXF5LRyvxSZ2mtrnSZ4NJ1oNKyxvnw5AuTpOVdWXJwUJ6EVYi8rJBJYeCwVsaigFAKAUAoBQCgFAKAUAoBQCgFAKAUAoBQCgFAKAUAoBQCgFAKAUAoCv868uG/hSNZfCeOVZEfTrAIDKwK5GQVdh1HWtKlONSLjLgzaMnF5Ry7i8DQTSWsskbyR6SCg06lYAq2gklcZKnc9Ou9efvbXsZe7nB0qFbtFrxLJ8ProNbvbyAN4UhZA2D5WYupweml9YHoAK6VrV7SmnzWjNHTxJouCz1YwZcDVVvHkSSK5OiJpUkjTSVdvlKscZUoQdhiscCFrL0PtjwmO3gMEJdV82CXZ2BO5IZyTnJzTOWZjHkRXAr6Z4iLgDxYneN2UYV9J2cDsGBBx2ORUmCejlrUjuHc2RyXktk6sk0e+CQyuuAQVYd9LAlSNvfFZwbRqJycHxHCprXhl1KjSR28N0vjKHYIgkQhZQpJx5gyEL7HHoNZJtFarFU5eJYeWWa5uZLwKyweEsUJYEGXzF3k0ncJnCrnr5j0IqSEcIqzlllrrc0FAKAUAoBQCgFAKAUAoBQCgFAKAUAoBQCgFAKAUAoBQCgFAKAUAoBQFf5zu5FijhhcxyXMywiQYygIZ5GGfxeHG4HuRWJPCyZisvBUONQcCsgwuIoCy7szRmWUk7+eTBPiN18zZOc1B70id7qMvKvL8dmrlA2qZy51EkopJMcYJJOEBxudzk962SS4IvUae6ssk+GcQEy61DBdTAFhjVgldQ3+U42J6jfvWWjdYksojOEXK8PluEmEgjnneeOVUZ1JfBkRtCnSysDjPVSN8g1q1kqNbjaZv3XNPieSzgmnkOwZo3ihX3eSRQMDPRcsfSsKPU13+hihtjbRJAHDzvqYsR1ZmLSyleyBmJx/CudxW2clim91YXE27S0EahF6DJJPUknLMfViSST71nJOkkj7wSzWe/8XCstrE0edjiSRkYgejKkak/2greJzruacklyLpWxVMF7eRwoXlkSNB1Z2Cj23O1AV25+IPD06zM3X5IpGG3uE3rTtIdSu7ugnjfXqQ0dl/lcm4uHk+xNtb2ylkV1/wBbNgguXO6odguMjJNaznjRF2FPOrI2z5bnunun+23ccSO8dkomfyMvleQnVl11hlAY/Lq9RWO0awZVNPJl5X47xMWUN5czRMgbTPG8YUiMSGNpBIrY1KAXORpIHbqd9/3sGm5pk6fW5oKAUAoBQCgFAKAUAoBQCgFAKAUAoBQCgFAKAUAoBQCgFAQ3NXCnuIlMRAmhkSaHUSFLLkFWI6K6M6E9g2e1YaysGU8PJTuaeaoWsp1kguFlC7wvA+QwIIOoKYyARqDhsYGc1CoNMmdRYJ0kNhlOQcEEdwdwayjpxkmip8v8pXFqgWK9f1KSIJIge+kZVlHsGH51s2iCNOUFpIssKXwAwbVj3JEiD8hlsfrUbwaTcu41rq3vipe4v7e2hXJcwRAMB7yzsyr2ydH6U05Ig15sk+E8LijTVFqPiAM0khYyPkZBdn83Q7A9OgA6VjJNBpcCi84c8eHcmzhEihWCz3CIHMYIBIjUkAvuNydt8Bq2zFayeCSMbitlUYOXVpZLHwfnnhVpZ6YZHHhAYikUrNK5IzjUAJHZmyzAkbknAqRVINZT0RVlZ3Eaipyg1KTwsrGW9OZXD8W7lZ0eSGFbXUBIi6mkVDgFhJnDFfmxoGRke9V6d5Gc93B2bz2drWts6zkm1xSXLx548CV5x4LNxS++5aJIbZNHjOpf7wnVII0DANhdALZGDqXc5Alq4ejPM1bX9Qt2TaXdzKxzlylPYWklz9ojmCYyvhGIjUQoIPiMGwSPLgZ9e1RRpxbKc9i0Vqmy+8W47HacPieJk1SJFHajPlZmULF9VGQx9ga2SyzsuWESt3KllalgCVgj8o6liBhR7sxwPcmscWZ4Ir/NKLa8HaCR/M0Swav2nfCMQPqWbHoDWc65Iq0+zoyl0T+ht/C7mSS5jkt521y24jw/d0YEKW/fBRgT/CepNTU578clG0uO3p7+MHnm7m2e3uTFFo0hVJ1Lk5O/XPTGK61raQqU96WSaUmmbN9zeVsIp00+M5C4I2BH9YcZ6bbb/iFaQs067g+C/EN7Qycj8yTXbyrLp8oUrpGO5Bzuc9qxeW0KSTiZi8k3NzBaoxVriIMpIILDII2IPvVZW9VrKizOUZzxOLwmmEitGoJLKQRt2znGe2K17Ke9uNajJAcF5yS5kdNIiUL5NbDW5PQAdM+wzVqtZulFPj1MKWSK5I5kkd5Wup/IqLu+lQCTjsBvU95bRikqcdWYi+pd7K/imBaKRXA2JUg4+uOlc2dOUHiSwb5MF1xu2iYpJPGrDqpYZH19K2jQqSWVF4MZRsyXkap4jSIEOPOWAXfpvnFaKEm91LUyaknH7VQGNxEAc4OsYONjipFb1W8br9DGUZLrjFvGwWSaNSwBAZgMg9D9PetY0aklmMWMoy3t/FCoaWRUUnALHAJ64/lWIU5TeIrJnJgteOW0jBEnjZj0UMMn6DvW0qFSKy4sxlERzRzglo3hqhkk0g4yAoznGTuc98Y6Eb71PbWbrLebwjDlg0+bLt5UgaC7hQZyw8VV3GPNnPmVT1Xf6GpLWEYOSnBvy/OPUwy1wTgRK7yKRpBMnyqdvm3OwPXrVJxe9hLyNzXt+OW0jaEniZj0AcZP09a2lQqRWXFmMo93vFoITiWaND6MwB/TrWIUpz1imxlGazvI5V1xurr0ypyK1lCUHiSwZM9agUAoBQCgPhFAV2LltofLbyqIhnTFIhbR6KjhgVjG+FIbHQEAADVwTJoV5RWCH4jNxC3bU1ik0Izqa2m1SKMdfCkRdR/dUmtXAk/UvmiS5e47bXieJbTLIO4B8y+zKd1/MVDJNcTbfUuBk/8AD9p4xuDbQmYnPiGNS+cYzqIyDgdaZfAxurOTLxfiAhQkDXIQfDiHzSNjZVH/ABPQDc4AolkN4OE8S4TcWsrpdFWmc+MSpyPvPMcfR/EH5VTvMbyaPaey08204PipfVL9mac0QcFWGQf+8j0NVYTcHlHeurWnc03TqLT6Pqu9Hm3OUXO+VGffbes1Pdm8Gtm3Utodpq2lnv019S88jc+2VlapaSRzJJFrJCRlw2WLagQc75HXp07V1U9+KkmfM72n+krSp1FjDePDljyLLw5k40sVwxxZRyFkhPzyuhwGm7BAckRjOdiT+EWaVFlKpVNm/wDh9w6aQu6SZ85RVlcJGzbs0SZwjavNttnfFTdiQ9qZl5VeUAXd/POEdXjCKkIBUgoz6QfEYEA7+XP4ajVDBI66fD8+hQPidynNGYbqS/luFW4jVY5FUaFY9QUwpbI3Olcj6VrUp7sGyC4qKVGafR/QnPhAh+23J7fZ4h9TrkqC2+Eo7IeaLXf9keObvveIyKDnLxoMDPZR07nJNemtfct0/FnQlxNGHhkrzG1ycxmXbsCB5iM/taFGfpUrqwUO064/PLIxyJX4e3qxTyuxOkQOxx+6Vb9cZ/WoL6DnBJccozHiY5Jo7kXDRWJ2DO0glYupOSGbOzb5Oke/pWUpUnFSqd2MfnqY48j1yjF4kN7EWYKYg3lx1Uk9wRvjB9vyrF092cJY1yFzPXw/sVknZ2JBiQsoBGCSCpztuN+2KX03GCS5mYkdy1wdbnxtTMPChLjTjc9s5B2657+9S3FZ093HNmEskjyRctGl46HBW3Zh9RkqfyqK8ipOCfUzHmRnD4Y5UcFZZbp2xGqnbfcu5I33Jz9NyM5qablFp5SiuP7Iwiw33CJLbhkiySBsyIdCnKxnV5gD3JPXtn9TUhWjVuU0uT166GWsIr0/DFWzjuNR1PIyaewABIx37fzq3Gq3WdPosmMaZPfE+ECO2t59RLTasg9Bj5cd+m3/ACrFOs5VJQxwDWhP8c43ELe0ilh8dxDG/mcqoyuBkL8zbHY+vvVWjQn2k5ReFlrgZb0K1x+AxS/1DWzaVYJr1YO+GVuuNunYgjtVyhJSh8W934NWSfxBh03IbJJkiRznGx3XAwBthR/OobGWaeOjZmXE9c6WCQJaxoSVEbkFiCfM2o9AB1NYtKjqOcn1RmSwOdLlilnHnyC2jbHuRgk+uyjH5+tLSKzOXPLEie5b5Ng+4naXxMgPowNJOxGO5Ck/rjp0qrcXs/eglj8+5lRRWuYeEyw3LSXCO8TSE61ONQJ282CFOMbH0wPWrlCtGdNRg0njgatYepf+SpLc239H1BQzZD41BtiQSOuxGD6Yrl3aqKp/c4m8cY0J+qpsKAUAoBQGC+u0hjeWQ6UjVmYnsAMk/oKA53bfGGFiC1pOqH8WULAdiUzn6gZP1qv+qpb2MnY/oN86SqKGjWcZWfT7cSC+InPAvcW9q5+zYBkkXKmUkZ8MbAqi/i7k+XbSc6XNz2axHiWtibFd3J1KyaguXBt9PLn6G18N+H2tzaeA6fe2rsEdGKSqjsZF0yIQ4XJZcZ30msQqOUVIp7Rs1bXM6S4Lh4PVft5F0TgJG32q7I9DIP72jV/Ots9xS3e8jeL8fsOGBiW1TEf1asZbh8ZwCSS2M53Y4FO98DeEHKW7BNvollnIb/jrX0z3Ehw7YBj3HhqM6Ewd9sk6u5JPsKV1vN8NOR7f2ep29Om1GX9x/Eno13YeuFnjz+RryyBQWPQf94HuelVoRcpYR3LmvGhSdSXL5vkl4vRH2MYAHoPXNJvMmxbR3KcYc0kn44M3Dh5pD7qP5f8AWrVP4F5nyH2+lnaSX/VfVkxwfi9zaBlt5EVGcuyPHrGogAkYZSM6c9euauUrqVNYwedp7QlCCjUjnHPLRM23Ptz0dIGbvoLL/IlqsraD5xJP6hDGdyXr/B7k5/useWCDPvI/+CU/Xp/6m8b+k+UvkV3jXMd3dFFumt441cMiR6ss2CFBLHfGrOAOuKiq3LqR3UjFe8jUpSjRjJ54vHBF1+EP+cXH9lH/AHmrS24M22P8EvFFin5Kdrv7T4y48VZNOg9mBxnV7Yz/ACrsxvUqXZ7vLHE627rknk4KguJbj8UsaofbrqP5gIP9n3qq68nTUOj/AD7+ptjXJXeB8jNBJqeYMrI6MqrgkMuOpP59O1W618pxwo80/Q1UcGGy5DmjZgLsrGww+gFWYb4BGcfnv1Irad/CSzuarqN0kuV+UjamTXIsgkTSQFx9epNQ3N32qWFjBlRwaXDORWguUlWUNGpbYjD7qQo9D13O1S1L9VKbi1qYUcM2uXuTjbLLmYMZIymyYA9/mOfpUde8VVrTGHniZUcGTlTlM2jSM8iyB104C4775yTWLm77ZJJYwIxwRV/8PWD6reYKM7K+cqO4DDc+m4/Op4bRWMVI/ngYcOhuw8lstpJbePnW6tuvlXGM4Gc5OOufTb1jd6nVVTd4Dd0wJ+S2a0jthMuUkLltBwcgjGM+/Wkb1Kq6mOKwN3TBk4pye0ttbwCUAw5yxU759s7VineKNSU8cTLjoYeNcjmVIdEwDxRLGdS7NpzpOx8u5Pr/ACralfbjllaN59TDiat9yFNLpZ7su+nDM4Lfwhd8gDf6k5raF/CGihhDdJbmflIXQjZX0SIunJGQw7A9xg5/U7VDbXfZZTWUzLjkjbjkV3hgjMyqYlcHylgdTltumwzUsb+MZyljjj5IxukvxflOO4gijLYkiRVWQD0AByudwcZxnb165gpXcqc3JLR8jLjkheC8izQTrL46jQ2QVU5Ydwc7DI279asVr+E4OO7xMKJ44pyRcyyu3jpod2bBLeXLE4A3Bxn1H5VmnfU4RS3dV4BxZaOWeCCzh8MMWJbUzdN8AbDsMAVSuK7rT3sGyWCXqAyKAUAoBQFX+J04Thl1k41IE+upgun3znGK1m8RbJraKlWhF82vqcEuGIVioy2Dge+Nq4MEnJb3A+sXUqkaM3SWZYeF38jHYSho1I9Bt6HoQffOa3rxaqPJW2TVhUtIOHTD8Vxz5nq5tEkGHUN6Z6j6HrWIVpw+Fkl1s+2uv80E+/g/VamOSMlwoeUKFyw8WTBzso3bps3T2qz+pnuZb1fA4n9CtHdKnGL3YrMtXq3ol8m3z4Gy1tbxW0bpN/SHmKNbJowqZYB2UDX8oVtRON8Vq06md5aYzvPPHp07ijRu61tfqhBJLexuJL4evDPD3s5+RjmhDY7EdGHUfQ/4dDVeFRx4cOh6y5tKddJvSS4SXFPuf24PmYI4XZgZCML8oXoT2Y+/oO1SyqQjHFPnx/YoUbS5q1VO7aah8KXNr/d/ZcjJrxLjsy5H1U7/AKhh+laYzSz0f1LG+6d7u8pxz5xevqmvQ3OGdZf4wP8A8EP+NWIf44/nM+S+3Ms7Vfco/Q14rJlMaLDEojbPig+ZlAIxjGQSCM7munVvYToKnu69TlVtoUqlBxbeWuHebdyPuWjW2iMhkLLOcalBOrV0zqG4Az2H0rlKnLt1U7RqOPhLdvta2jZKhOPvY44MwaJRceJZrcPJGoiY6MIw1g51EFfmU5X07YqTEnu4ljD17+BBsq9oUaDhU4kVd2b+U+EJWEITOV6jOc6iNjnqKkb3uDxrnyL2wtr2doq/bRy5Z3crOMnTfgmrCSUP8wgi1d98tnfvVijhuWOpU2e4uVRw4Z0OtVOdMUAoBQCgFAKAUAoBQCgFAKAUAoBQCgFAKAUAoBQCgFAKA4j8VOYvtV19nQ5htWOfRpsEMfogJT+Iv6CqF7WwtxeZ672Y2dvzd1NaLSPjzflw8fAp1cw9wYGiIJZMZPVT0Pvn8J9989x0ImjUTW7PyfNHNq2k6dR1rZpN/FF/DL9n3+qZ5sLh52KQwSyuNiEXIH1YHSB7k1u7bd1lJJfnI5tT2koxTioScly0x/8ApNonLbk7iLBnaKGFcZIlm6Yzk5QEAd60lO30ipN+CObHb9wpzmqcVnHF9FjiSltyFPnXLokXTstvNoZj2yzx9PYEVp29JaL5r7JkF1ta5rYcUodXF6vzayl3ZKmgdGMMytHMgGpH6/UY2YH1G1b1aaXvR+F8Gel2TtOF1SUJP+4l7y+//hlqE7Br3C+eM+jEH6FW/wAQKlpv3ZLu+6Ofdx/v0J9JNesJfdI2bAalmAOCXIBG2Pu4x1qzDSMfzmz5H7Yyxtht/wDX7HlZQWh8NLgH8evWFA0nrr2J1EdPTrXXvJWrpLs/iOfedg6MknHPLGBxC7gSKcvNKtwD90gyFOy6SBpwwyTnJ7GuNi4daChFbnN+veXNnWllUs9+ovfJbhC2jTYvpWiUxZUeI0aawRq8ykb4PQn/AIVtUdRQ/tLLz0zoVtj0bebmppPD0yQDkskZBmMWZd8tqK6vui5XzfL/ANamlvLO7jOn84L2yYbN/qNSN3hQxp4/nzOkfAiUs8xYknwkwT1I8SQKT7kAVZppJshoQhGrVVP4c6eh2GpS2KAUAoBQCgFAKAUAoBQCgFAKAUAoBQCgFAKAUAoBQCgKp8R+Z/sNqdBH2ibKQjuDjzPj9lBv9dI71pUmoRcmWLS2nc1o0YcX+N+SOERJpAAzt3O5PqSe5PWuFOTlJyZ9Yt6EKFKNKHBI9E1qStpLLLNypyabtRNcZFu26RjZpR2Zj1WM9lG565A2O06qo6R+L6fz9DxO09qTu26dN4p/OX8dFz59CR4xztDbCS0sYVMkRCggKIF2BOSp3xnSVAByD0xmkbdvFSs9H6nNtbarcydO3jw4vkvF/biVC+4veTG4LThFuVVZI0XKABAh0ayxXUOuPWpY1KUd3Ec7vBt+fI7cPZiby51ePJR/dknyZYzxxTXWuSWSQLaW53wqjZjsCAF04BIxqXB+bNbV6kZ7sGkl8T/O/wCh52vbq3rShCW9jTOMePXhw8T5zjGweBdLNBbgwpMxB1ynJlGSxbA06R2BDD0rSOtNtcXq13cv39DqbClSjeLf44ai+WeffwWF5kNUJ7w1OKuViLDqpVv0Iz/LNTW6Tnuvnn6HL2xOVO1dWHGLi/SSz8j7wyRyLpQrxuDsHUgq2jGCD0IK9KvOnuKKf5qfIfaSvTub+NflJrR9NDYtmbxU8NJvDKnxDKT834SAxyOnYY3q1efpsJUjn336bs2o43lwx/BsXdwEgmYPMZww0J4ZMZXbuEwRgnJ1ZyK5q7V1opJbmNXnXPr9i3a2+zp2a35JVH3mzZNCZV+1SywxGMt5Fz5wVOG+7Yjyk/pUkt9R/tpN5+XqivsuhbSc41eT0eSCn4gSiuZXjjJlAOFDEAjw8jT106s4AGRUrg1okm9P5Ohs6x2fUu6lOu8RSynx16fnqdN+BcjPLO5z/m9uGyMHOuYbj305qxSjjPiaWlKNPfUeG88eGEdgqUuCgFAKAUAoBQCgFAKAUAoBQCgFAKAUAoBQCgFAKAUBUOc/iBb2DeCFaa5IyIk2Cg9DI/RAfzPtWk6kYLMmWbWzrXVTs6Ucv6eLOPcwcbnvp/HuCoIXTHGgOiNc5OMnLMdsttnA2A2rlXNz2ui4HvdjbF/Qt1JtOTXLguv5oR7NgZqsll4R3KlRU470uHhn6Epylwpb24VDhoUGuXG4YZwif7Rzn2VhW0m6UXJ8eC8evl+x5zbe0ITpRo0ZJqeraf8Ar0838k0WHn3mgEvYwlTlCJnU7pnYINsBu+cnGMYrSjScIqq+OdP3ORsyzje1pU5fClq11ei/fyKNbwKihVGAK2nNzlvSPbWtrTtqSpUlhL8yzPDbvK6Qx/1krBV9vVj7KAWPsKzBLjLguP53lXal5+lt3JfE9I+L/biW1eJJAJ5ogPBtEW2tunnl6Ek/NkFskHIwc9c1s4OeFLi9ZdyPn9OMpz3Yat6Lvb/NSm3V5I6xxyzPIkJLqun5SxOWdlGcZLY1HG5qROUk3CPHi/2/g9PHZ9hZXMHVq66Yj0fVtcs8M4R7qserMV1FrRl6EggH0Pat6ct2al0Kt7Q7e3nS/wCSaLbxm2luTHxCC3kkju4kaXwULmOZB4coZVyceVcEDqGz61161Pfw4nxHaVjOq04/EtGiIkWRThoLkH0NvMD/AHKg7CfQ5X9MuP8Aj80aVxxaKNtEjNG3XS8bqfbYrmnYT6GHs24/4/NH0cWg/wBan+9WOyn0I3Y3H/BmVLsNuiySf2cbvnv1VcfzrKozfI3hs64l/rjxOrfCTg0sUc880TwtOyBUkGH0IDpLL+ElpH2O+MVbpQ3I4O/Z27oUlB8S/wBSFoUAoBQCgFAKAUAoDSuOMW6SJE88SyucJGXUOx9AucmgN2gFAKAUAoBQCgFAKAUAoBQCgPzJd8Q+0zTXJ38eV3BI306iIh+SBRXGvJZqtdD6T7O0FTsYyxrLLfrp8jHVY7p5ZsdifpWUskVSpuLOG/BGzynx+4s3nKQR6JSp853BAO/l65zuM/41PXVOcIqUm2un8nkJbJubq6nUjBU4vrx8cLrz1X1I5rdy8j+LhpXeRtKjGWOTjOTj8zSVaMsLd4acWdiz2RVtYOMKzWXl4jH75fzMN5JKmjDKdTBfMvrnfyn2ramqU85WMLOjNb2rfWrhuTjLeko+9HHHPNNdOhLcB4q9rI8j26TlkMa4mKaQfnPyHdthnOwHua1kqTjuxk1rnhnwOff2G0rqopTjHRYSUtO96rOv2NTiXMav4UDRfZ4oNTKmoyambYEsFHyrlRn171L2LcHKHvOXHlw/c59gqVje4vHu7q04vV88pclnz8DLDx5ltri3ieLw5wPEfPmXYK2ANjqUBd8Y981HGDjKLnF5XAvbQtaN7VdajWgotLfedVjTPmsLXHAxwSKwyrah0zUE4uLw1g9RbVadWkpU5by6+BkrUsFx+F3M4s5zbynFvcNkMekcvTJ9EfABPZgP2iR07OvlbkuPI8L7R7JcJu6pL3X8Xc+vg+ff4nZOKX6W8Mk8hwkSM7H2UEn6nbpV88mcrtrMOskk6Ay3GWnzuTq/Bnuqg6APQCvC319Uq3DnF6J+75cz09taxp0t1rVrXzLN8JZDHaPZs2WtJGQZO5jb7yFvphivplCO1extLhXFGNRc/rzPPV6TpVHBk1ztzF9gtWuBG0hBCgD5QTsGkb8EY7t9B3qyyCTwsnIL/mO8nOuW6kHfTC7RRj6BCCRv+JmNUpV5PRaHna20q85Yhp3Y1Mdlx66TzQ3k+/RjKZR+khZT+lYVWcXqaRv7mlL335NE1x74hXckEHhSpBKGkE4jCFmwEMTosgYiNgXB9GXGT1MlW43ae/E9r7PW9HalXdk2lhvTGcprTVPqQ6c98UAwLwn3aKEn+SCqv6+fRHrH7J2/KpL5fseZviJxSNS5ugwXzFfBiGQNyM6NsjbNSU71ykotcSpeezNOhQnVjUbcU3wXI61zZzM0BFvaost5IMqjHyRr08SYj5UHYdWOw7kW6taFKO9JnkoQc3hFe45znLMLe3gkFtdG5WK5UaXaMCN5MoHGGRwoKsR02IByBpO4So9rHoZVN7+4zFzFfcQtYDMt+76XiBV4IcENIiHcIMHDZqnbbQlVqKDitSerbKEd5MleYeZLxbqS3hEMaRrG3iOrSO4bPRcqqYKsM+f19qbR2l+kwlHLefA2tLP9Rl5wkQVxHJL/AF1zcS9djIUU+xSLQhH1Brz1XbV1Pg1Fdy+7yzrU9m0I8VnxIbjPD7e3t2ljiijaEiZCqqp1xkSIMgZ3K4/M02feXErqDcm9cPi9GLu3pKhLCSLBzB8TywVbBUbKgtPKCUGfwogwZCO7ZCg/tb49hOtGOnM8dc39KjpxfRfcr/K3MF6eJWjT3ksqPI0bxnSsZ1RvpOhQBswU+ta06znLGCKzv3XqOLWDf+IPNd5FfyxQXDxJGIxpUIRkoHJ8yE/jAxntUF1czpzUYnvdh7Ft7y3lVq5znCw8cEv3Kz/4x4l/6+b/AHIf/aqBX1TojqS9lLTlOfqv2JTgnPHF5Jo4EmhkaQnLTxABQAST93pyfb1x71LG+91ykuBxNrbDhZxg4Sb3njXHTuLq09+dv8oRiXGdIt00HfuhYvjtsw/Kq/8AVJcdzQ5P6RcM6mC95uvMraskcMxQs06HWrKCFzCjDZsnJ15C7bPqyNrnasadHtIRy8415eJmhZOdTck8EPcSjxF13c4lfdR9rkUtjrpjDhT9AuPauEtq38k5xei/6rH0Oo7G1Xuvi+95+pK2nNNza7zE3MA+Y6R48Y9RpAWVR+zgNjJyx2rqWG2lVkqdZYfXl/BSutmuC3qeq6HQLS5SVFkjYMjqGVh0IIyCPYiu+cozUAoDBfMRG5GxCtj9DQH5d4YMQx/wL/wFcKv/AJJeJ9W2V/8AxUv/AKr6G1UR0BQCgFAafEEJMWP9aD+isf8ACp6H+3g/scnaqy6C/wDkj9JG5UB1i7fCCQi7uVxs0ER/R5B/+1dG2/xeb+x4H2jSV94xX1a+x0DjHLNpdD76CNm7OBpkXvlXXDA532NTps4Limcp555SuLJ2ufEa4t3ZfEd/62LYIpfGzLgAasD39TDUoRnH3dGjtbH2s7Oe5U1hJ6vmuWf3K/XNPoJ8IoGk1hlxtuZZG4L4cuphFfQQO5JOIdaSqXP7OMR7n09a685SqW0nHi4v1wfK7u3jbX0qXJS+XFfIkF4vEZhCCSf2wMpqxqCa+niFQW09cDNeL/Q1lQ7drT818Ds/qabq9mnqSvCb4W11HKThJNMMv5t9yx/hdivoBIxPSupsG63Kjoy4S1Xj/K+hS2pQ3oqouXHwL23FrZpTbGeAzEHMPiKXIxk5jznpv06V6s4RQb7k7hFtciWa5hSDzn7JNInh69sFQxzpHmPhnUMkEYxitd1ZyRqlBT38a9Ss858S4fNcRjh4j0hJPGaGPShbVGI99IDEAPuOx+lQXGMLqcza6h2afPPyK9BwiW7vbeCHSHZZiS+dIUBTkkAnqMfU1DCkqkXF9xc9lr6dlVnWis8sfnkad5byRXMsJlglWM6S8OojVsSuT1K5wff6Gq9zRp0kkm8n1DY20ru+lKc4xUFppnOfX10XcZ+HcMN5N9kRlVnQszN2TIDED8Tb7D8zsKhh/bXavgvqbbb2hCnTdtH4pr0T0z+yOwWliLdHKBpJGyzs7DXK+OrMdvYdgNgABiqdWtKtPM3/AAePhBU44iijR2DycRtLqW3u0uS7iXKIbaNBG4QK6ZLNkr5mbffYbAdOcqMbVwpyz9ePQqRU3VUpIuHN4zZy/wCz/fWufZP+/HxLNf8Axsw82Q3X+UnaOznlja3hGuPRpyrzE7u6jPnAxnO3oRXQ2ps+d2o7jSxnj3kNjdxob28nqRksgcvbuJYZQoJQ+SQA9GUgkMM/iUkZ2PpXma1pXspqU4pr1R2adxTuYtRb+jKjzBYaIYbWeKGXVISt4QfHIGXETk5yT01A4KrjAO9eksdoU61NqEd1rilw8Uec2zTrWtJ1M73R9DTvrpYo2c9FHQfoBt0qaEXKWDxVCjKvUUVzL98OuX+GTtHObxby5QrIqBjGsRU7FYThzg/ifPQHAq/CCitD1NC2p0ViC8+Zu88ch2XiT8QuL24g1lS2koUyFVFCp4ZZiQoAAyaxUpwlrJHTtby6oPdoSazyXN+ByUA62KljFnyeIoEuO2vQdIPsPauRX7LOKZ9D2X/UHDeu2vDGvm08eWPQkeCXbxThosGUQ3BjU9SwiYrgd9x0rWnBSi1Lhpn1Of7TSSp00nrl6c+DL/zLwWzh4dBe2qp9oMltJFMzfezM7rqUufM+pGfy9MdgBXYqQi6bi+GDwcZPeT5mxzfGA9pJ+JZig23KtG+oD2yqsf4K8s9aFSL4Yz5prH7eZ2IPFWD7/sVu6NvHa30Utu8l9O0ngS+CXyDjwNEmCI/D77rgjPfNdjZ91bfpYreSwtVn19Snd0K3bt4by9CasFcRRiQ5kCKHPq2BqP65rx9dwdSThwy8eB6CkpKCUuONSa+FTsgvLXP3cMwaIfspIuvSMdFDa8fWvc7OrutbRm+PPy0PM3dJU60orh+5fKulYUB5kQMCp6EEH/GgPzPxDhMtlIbWdSrpsjEYWVR8roe4IxkdQdjXIuqMozcuTPomwdp0a1vGi3icVjHVLg117zVuJ1jXU5AHqarQhKbxE7VzdUram6lV4X56mQGtSdNNZR9oZFAa828iD01N/LSP7x/SpoaU5Prhff7HNuV2l3Rh/wAd6T9N1fOXyNioTpF9+D0GZruTPRIUx3G8rH8um9dG30pebPA+0c1K+x0il82/uXfmu+mt7Zp4E8QxMrumMlowfvQv72nJHuO/Sp4pNnBk2llHninE4ybeN1WSC91R5O4OqMumR3VlVh9SPeiQbOKcQsDbyyQEk+E7ICepAOFJ+owfzrmV44qM+lbJrdrZU5Z5YfitPsadhI8wZkhmZFcqHSJ3UkAE7qpAO/TOeh71K7OphYRSp+0Vm5zjOWMPC4vK66LTU638KuXy1ldLdQsI7mQ/dyKVLJ4aJqwcMMkNjYHbI6g10reDhTUWeJ2tcU7i8nVpvMXjHokbHPdtY2vDhZRukMiBXtI0BeQyIdSEIoZyGYEM+PxNk1tV3HBqpw55KNPe3lu8SH0CaHEiECRMOh6jI8yn3GcV8+3uxq5g87r0fgerx2lPElxWqITmDleF7Ro4oV1KNSYHmZhvgt1JbcEk9810LPaVVXKnVk8PR9Ne7uKlzZQdBxprDXArVhbQ6Q8UaAMAQQozj69a9JOUs4bPl9erX33CcnobTSeYKMs7fKigs7eyouWY/QViMXLgaUqFSq8QWTqPw05VNq0lxcaRdSooEeQWiiySAcfiZhk4yPKAOhzfpw3I4PT2tuqFNQ9SB+KfKFnawx3NtEkD+MqMqeVZAwbbT0yuNQx2DflFdQUqbzyPRbBuKlK9govSTw13fxxOf2l59nmiuOnguGJH7B2lH5oTt6gVyafvZp/8vry+Z7Hb1qqts6q+KGq8P9l6fNI6xFzRbsAR4+D0/otx/wC1ULsLhf6/NHiv1FPqe7PmSCWYQL4niFSwDwyR7DGSDIq56jpWlS0q04701hGY1oSeEeec/wDMbkntEx/Tft32rW2z2scGavwPJD8MeCDilrLMdCskyq7NhfFOkprJOMlfFAz1Jq1sS5nV341JNvTi+RrtKjGG64RwiZ50vYpby2ETq7xRzGQoQdKto0BiOmorkD90mpdvSirbD4trBHsuLdbK4YKrzoo+ylu6yQkH0Piop/kxH0JrgbIk1dJdU8+jf2L22YKVlUz0K6pYtpjSSR8Z0RI0j49dKAkD3NeohTlLgfM7e0q1tYLzPEgDEqwZXRhkMGSSNhuDg4ZGHUHY096mzLVe1qZej+ph4hx+6vGUXUmr7N92mARqON5Wyd5GUgE/XAGTnF5WbSiuep9a9kLaFam7x8eC7tMt/PHqbfLnLs1/MYYWCYXVJKw1CMHIU6dtTEg4XI6E9qhtbftHl8Edjbu1/wBHBU6fxy+S6/t+ItPw84OsM96Y8vCJRHHNKAZJGQFZiGAH3WrZQM999q02nKKcYR5cuR4uhKdSUqlR5b5viSAuOExXAGu2WZWOnLDyMT5sZ8sbk9QME1Xau50/9t0zmipcsmbmqxk1x3S+dbdZNUQHmIbGp0Od3ULgLjcE4OTVdRVSlKjwcsa+HJ93eTqW5NVOKRFLx2FwTAWuWxnRbI0z+2QgOnp+LFUKWyrqpLd3Wu96L+fIu1L6hBZ3s+Bs8MujLEkhQoWGSh6qe4Ow3B26VVuaPY1ZU85wT0anaU1PqWTkC2Anu5N8stup9PL4h9Ov3nr6fn6vYWf0vm/scLaf+fyRda7JzhQCgNLi3CILpPDuIklT9l1Bx7j0PuKAhk5A4YAwFnD5lKkkZIBBB0kklTg9Rg1hJLgbyqTn8Tb8WUPiXwZaHxJLO5Zz+GGcbHfp4gOxxnHl+vrUNW3jUWOB0dn7Xr2c3JPeTXBt48Slcb4fNZSeFdp4Tb6WzmNx6pJgA/Q4YdxXOq2k4cNUezsPaG1uI4qPcl0b08nw9TRe6RRkuo+pFQKlN8EzqTvraCzKpFeaMFhdJIzsrAknAGd8Dpt7kk59xU1anOEEmtPuzn7OvaFzXqVIzW89Eue7Hn5tt6d2Tdqslk7MpKKyy8/DPkASI/EZ5ZoTKMw+C5jIjAwHbbfVgEKcjGCc527tKmowUT5RtC6dxdTrdXp4LRfJHReBK/2aETP4khjTWxGNRIGSR2qJ8dDRcCnyRKnCrJnOkWtzaeYnYKlysOc+mgn8q3/2Zp/qZeA8mWvELi6vpi8kb3DrHGGIiYRhYyxAwWy6P+LSRjIrZU4vDa1N1eV4QlShNqL4pM6PaWyRIscaKiKMKqAKoHoANgKlKploDmfMfD1g4nK+B/SokkDY3LR/dyrn0AMJx6sa857QU5bsJrhwf2Ovsma3pR5mp9q1SeDErTS7fdxjJGehc/LGvu5Ari2mzq9z8Kwur4fz5HSr3dKj8T16FW5pa8SUw3atbIxwixnySj+3HzH9waTjqDXoqOy6dst7G8+r+y/9PK7W2rduP9pYj8yKms0aPw8aVxtp2x6YxVpTalvHkadzOFTtM5ffzLnytzY9tY3QisoTc20av4kUYjjdGYjXIqAEFMMxUdQCRjfF2FTejlI9TaV43EU1os4eeRRYbycTG6+0S/aXyWnVsM2cbbeXRsMJjSABtXMleVN/PyPpVL2dsnbqD1fHeT1eenFY6LU2OJcVubkqbi4km0/KHICg9MhUAXOCRnGcE1pVuZ1Fh8CzY7DtbOp2kMuXVv8AZIwWvDGupYrZM5ndUOOoXrI3+ygY1m0hvVF3GntDddhZSXOWi8+PyyfppFAAA2A2ArsnzUrvNdv97aShclZJEJ/ZVo2Yk79NUaD8xVHaKzQfdgntnioiv85//D7v/wCnm/uGuJbf5o+KOhV+Blb4Jxq3vY/IQTjzxOBqH1U9R79K5d1Z17SeX5NfudKhcUq8dPQlIYVQaUUKo7KAB+gqnKcpPMnksKKisJFZ5p4ojstqjKzAh5QDnSFIKA+hL6T9F36iu5sm0lFuvNY5R8+L9DzftHfKnbOlHjLRnvlDmVuHTySGJpYpkVZFjI1qy6ijKGIDA6ipGQeh7Yr0VGqorDPK7NvKdODpzeOhG8VvTc3dzdeGYxO0eIyQSAiBMkrtk4J2z9a1r1FJrBBtK6hWklDVIgLR9Rkfs8jFfoMKP7uapXXxJdEfYfY+3lQ2ZHe5tv5JfY7N8Io1j4W1yBkyvNI3rhGMaj9I8/Un1rq0YbkEjyG0rl3F1Oo+ungtERKOYeDxkOR9xEXk6sFfT4zjr5grO2d9x0PSuFHFS797qSvMaOnQ6OnB7YW4thDH9nC6fDKgppx3B6/X869Ecwo/AGzw9fMWAjkCMTnKAsIjnv5Au9eZuUlcNLqdWk32SyRfCuZ2isLWwso9NwbWFppimlIA6Ah+n3krAkqOmdyTgiu3e3kLWnvS48l1/OZRt7eVeW7HzZ8zFZ24ydMUKAZJycAYH1J/mTXh8VLqtosykz03uUKevBF85GsnjtQ8q6ZJmMrL3XOBGp/eCKgPvmvd2lurejGmuX15nmK9Z1ajmyw1YIRQCgFAKAUBiuLdJFKuiup6qwBB/I0BDJyVw0EEWFqCDkfcp/8AzQGa55UsZF0vZ2xH9kn/AC2O9AaKfD/hgOfsUJ9mBYfoxINYUUuCN5VZyWJSb8yT4/HizuFQYxBIFAwMeQgADoKyaECvMsK2Ed4DqVo0KIu7O5GFjUdWct5cetVt15wWd5buSv2XDJ723s7KS0mjtwI5Lt5wI9enD+Gqai3nkG+cYHvUsYYeSJz0wdMtrdI0WONQiIAqqowABsAAOgFSEZloBQELzLy1FfeF4jSJ4TlgYm0MQVKspYbhTkZxg7DcVpOnGaxJZRtGUovMXg3uF8MhtoxFBGsaDso79yT1JPcnc1ulg1PfEbCK4jaKaNZI2GGVxkH9e/vQHKeavh7NbBpbMPcQgEmEnMye0ZP9aP3T5vQt0qCpQUtUcu62ZCp71PR/IvHw+5cNlbYkx48x1y47HGFQHuEXC+51HvUsYqKwi/RpRpQUI8iqc0/Ckl2lsHSPUcm3kyI89/DZQTGOp04IydtIqGtbQqa8Gd3Z227iyW4vej0f2fL6dxA2Xwy4i5AcQQjuzSF/0VV830JWqysNdZaHaqe1rcP7dLEu96fRZ+R0fkrkiHh4ZtRlncYeZgBtt5UUfImRnGSScZJwMXqdOMFiKPLXV5WuqnaVZZfyXgi01uVjQ45w9p4SiOI3yrI5XXpIII8uRkHGCMjYncVpUpqpFxlwZtGTi8opvEOR7+fMcvEkEDjTIsdqqsykYYBmdtJIyM1WhY0YNSS1XeSSuKklhssvEuUbK40mW3QsgCrIuVkAAwAJEIcYHvVuUVJYksoiTaeURsvw7s2O7XWn9j7VLp+hOrUR+dQKzoJ5UF6IldxVaw5P1HHPh7aT26Qwots0WoxSRKMqSMNqH+kVsDUCcnA3B3qdxTWGVqlONSLjJZRRbn4e8SQ4CQSjsySlf1V18v0Bb61WlbdGcepsfX3Jepm4f8NLyc6bhkto/wARRtcrDuE20pkbajnHpW0KGHlkttsuNOW9N5wT938ILEgCCS4gx2Vw69u0isfXoR1redGnN5kj0lvtO7t47lKo0unH68Cy8m8tiwso7PX4qp4nmK6dQZ2fBXJ/ax13qUolfXh0tiv2cwSTWqgiOSJfEYJviOSIeclR5QyhgwAzg7VyLqwnKbnT58i5RuEo7siBZ7IL4D3tysBGBZuzIoB6JoKCbR20FsYOMYwKOrfY3d3z/NDO5QznJJmzm4ggt7eJ7e0OFlmkQxkx9DHBEwDeYeXWQABnGTWbSwkpdpV49P3MVrhNbsDe535dlVobmyhDtGohkhUhS8X+jKk7aoz0z+Fmqxf2UbunuvRrgzS1uXQnvcuZr8vcjzSTJc8RKfdkNFaRnUiN2eR/9I47DGkdRWLLZ9K1j7ur5v8AOBm5u513rw6HQ6vlUUAoBQCgFAKAUAoBQCgBFAU/gfw4s7S5FxG0x0FzFC8mYYi3zGNMDBIJG5PX6YAuFAKAUAoBQCgFAKAUAoBQCgFAKAUAoBQCgFAKAUAoBQCgFAKAUAoBQCg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312" y="4169043"/>
            <a:ext cx="5299992" cy="2658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s://encrypted-tbn3.gstatic.com/images?q=tbn:ANd9GcRtFqCvzq64EnT65cBQo8XhpP6DkM27Z1LXAUjWX2wH0aYF_mGjV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186" y="44624"/>
            <a:ext cx="2647950"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01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2656"/>
            <a:ext cx="8604448" cy="6077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0879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142782" y="1932606"/>
            <a:ext cx="8967420" cy="2635463"/>
          </a:xfrm>
          <a:prstGeom prst="rect">
            <a:avLst/>
          </a:prstGeom>
        </p:spPr>
      </p:pic>
      <p:pic>
        <p:nvPicPr>
          <p:cNvPr id="4" name="Picture 3"/>
          <p:cNvPicPr>
            <a:picLocks noChangeAspect="1"/>
          </p:cNvPicPr>
          <p:nvPr/>
        </p:nvPicPr>
        <p:blipFill>
          <a:blip r:embed="rId3"/>
          <a:stretch>
            <a:fillRect/>
          </a:stretch>
        </p:blipFill>
        <p:spPr>
          <a:xfrm>
            <a:off x="7092280" y="3789040"/>
            <a:ext cx="1271309" cy="2298611"/>
          </a:xfrm>
          <a:prstGeom prst="rect">
            <a:avLst/>
          </a:prstGeom>
        </p:spPr>
      </p:pic>
      <p:sp>
        <p:nvSpPr>
          <p:cNvPr id="5" name="TextBox 4"/>
          <p:cNvSpPr txBox="1"/>
          <p:nvPr/>
        </p:nvSpPr>
        <p:spPr>
          <a:xfrm>
            <a:off x="2915816" y="620688"/>
            <a:ext cx="2462534" cy="707886"/>
          </a:xfrm>
          <a:prstGeom prst="rect">
            <a:avLst/>
          </a:prstGeom>
          <a:noFill/>
        </p:spPr>
        <p:txBody>
          <a:bodyPr wrap="none" rtlCol="0">
            <a:spAutoFit/>
          </a:bodyPr>
          <a:lstStyle/>
          <a:p>
            <a:r>
              <a:rPr lang="en-US" sz="4000" dirty="0" smtClean="0">
                <a:latin typeface="Comic Sans MS" panose="030F0702030302020204" pitchFamily="66" charset="0"/>
              </a:rPr>
              <a:t>Shopping!</a:t>
            </a:r>
            <a:endParaRPr lang="en-GB" sz="4000" dirty="0">
              <a:latin typeface="Comic Sans MS" panose="030F0702030302020204" pitchFamily="66" charset="0"/>
            </a:endParaRPr>
          </a:p>
        </p:txBody>
      </p:sp>
    </p:spTree>
    <p:extLst>
      <p:ext uri="{BB962C8B-B14F-4D97-AF65-F5344CB8AC3E}">
        <p14:creationId xmlns:p14="http://schemas.microsoft.com/office/powerpoint/2010/main" val="2245788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7931224" cy="992381"/>
          </a:xfrm>
        </p:spPr>
        <p:txBody>
          <a:bodyPr>
            <a:normAutofit fontScale="90000"/>
          </a:bodyPr>
          <a:lstStyle/>
          <a:p>
            <a:r>
              <a:rPr lang="en-US" u="sng" dirty="0" smtClean="0">
                <a:latin typeface="Comic Sans MS" panose="030F0702030302020204" pitchFamily="66" charset="0"/>
              </a:rPr>
              <a:t/>
            </a:r>
            <a:br>
              <a:rPr lang="en-US" u="sng" dirty="0" smtClean="0">
                <a:latin typeface="Comic Sans MS" panose="030F0702030302020204" pitchFamily="66" charset="0"/>
              </a:rPr>
            </a:br>
            <a:r>
              <a:rPr lang="en-US" u="sng" dirty="0" smtClean="0">
                <a:solidFill>
                  <a:srgbClr val="002060"/>
                </a:solidFill>
                <a:latin typeface="Comic Sans MS" panose="030F0702030302020204" pitchFamily="66" charset="0"/>
              </a:rPr>
              <a:t>Other </a:t>
            </a:r>
            <a:r>
              <a:rPr lang="en-US" u="sng" dirty="0">
                <a:solidFill>
                  <a:srgbClr val="002060"/>
                </a:solidFill>
                <a:latin typeface="Comic Sans MS" panose="030F0702030302020204" pitchFamily="66" charset="0"/>
              </a:rPr>
              <a:t>Information</a:t>
            </a:r>
            <a:r>
              <a:rPr lang="en-GB" u="sng" dirty="0">
                <a:latin typeface="Comic Sans MS" panose="030F0702030302020204" pitchFamily="66" charset="0"/>
              </a:rPr>
              <a:t/>
            </a:r>
            <a:br>
              <a:rPr lang="en-GB" u="sng" dirty="0">
                <a:latin typeface="Comic Sans MS" panose="030F0702030302020204" pitchFamily="66" charset="0"/>
              </a:rPr>
            </a:br>
            <a:endParaRPr lang="en-GB" dirty="0"/>
          </a:p>
        </p:txBody>
      </p:sp>
      <p:sp>
        <p:nvSpPr>
          <p:cNvPr id="4" name="Content Placeholder 3"/>
          <p:cNvSpPr>
            <a:spLocks noGrp="1"/>
          </p:cNvSpPr>
          <p:nvPr>
            <p:ph idx="1"/>
          </p:nvPr>
        </p:nvSpPr>
        <p:spPr>
          <a:xfrm>
            <a:off x="1835696" y="1628800"/>
            <a:ext cx="6851104" cy="4497363"/>
          </a:xfrm>
        </p:spPr>
        <p:txBody>
          <a:bodyPr>
            <a:normAutofit lnSpcReduction="10000"/>
          </a:bodyPr>
          <a:lstStyle/>
          <a:p>
            <a:r>
              <a:rPr lang="en-US" sz="3600" dirty="0">
                <a:solidFill>
                  <a:srgbClr val="002060"/>
                </a:solidFill>
                <a:latin typeface="Comic Sans MS" panose="030F0702030302020204" pitchFamily="66" charset="0"/>
              </a:rPr>
              <a:t>Rising Stars </a:t>
            </a:r>
            <a:r>
              <a:rPr lang="en-US" sz="3600" dirty="0" smtClean="0">
                <a:solidFill>
                  <a:srgbClr val="002060"/>
                </a:solidFill>
                <a:latin typeface="Comic Sans MS" panose="030F0702030302020204" pitchFamily="66" charset="0"/>
              </a:rPr>
              <a:t>Scheme</a:t>
            </a:r>
          </a:p>
          <a:p>
            <a:r>
              <a:rPr lang="en-US" sz="3600" dirty="0" smtClean="0">
                <a:solidFill>
                  <a:srgbClr val="002060"/>
                </a:solidFill>
                <a:latin typeface="Comic Sans MS" panose="030F0702030302020204" pitchFamily="66" charset="0"/>
              </a:rPr>
              <a:t>I Am Learning</a:t>
            </a:r>
          </a:p>
          <a:p>
            <a:r>
              <a:rPr lang="en-US" sz="3600" dirty="0" err="1" smtClean="0">
                <a:solidFill>
                  <a:srgbClr val="002060"/>
                </a:solidFill>
                <a:latin typeface="Comic Sans MS" panose="030F0702030302020204" pitchFamily="66" charset="0"/>
              </a:rPr>
              <a:t>Topmarks</a:t>
            </a:r>
            <a:r>
              <a:rPr lang="en-US" sz="3600" dirty="0" smtClean="0">
                <a:solidFill>
                  <a:srgbClr val="002060"/>
                </a:solidFill>
                <a:latin typeface="Comic Sans MS" panose="030F0702030302020204" pitchFamily="66" charset="0"/>
              </a:rPr>
              <a:t> Website</a:t>
            </a:r>
          </a:p>
          <a:p>
            <a:r>
              <a:rPr lang="en-US" sz="3600" dirty="0" smtClean="0">
                <a:solidFill>
                  <a:srgbClr val="002060"/>
                </a:solidFill>
                <a:latin typeface="Comic Sans MS" panose="030F0702030302020204" pitchFamily="66" charset="0"/>
              </a:rPr>
              <a:t>NRICH</a:t>
            </a:r>
          </a:p>
          <a:p>
            <a:r>
              <a:rPr lang="en-US" sz="3600" dirty="0" smtClean="0">
                <a:solidFill>
                  <a:srgbClr val="002060"/>
                </a:solidFill>
                <a:latin typeface="Comic Sans MS" panose="030F0702030302020204" pitchFamily="66" charset="0"/>
              </a:rPr>
              <a:t>Doodle </a:t>
            </a:r>
            <a:r>
              <a:rPr lang="en-US" sz="3600" dirty="0" err="1" smtClean="0">
                <a:solidFill>
                  <a:srgbClr val="002060"/>
                </a:solidFill>
                <a:latin typeface="Comic Sans MS" panose="030F0702030302020204" pitchFamily="66" charset="0"/>
              </a:rPr>
              <a:t>Maths</a:t>
            </a:r>
            <a:endParaRPr lang="en-US" sz="3600" dirty="0" smtClean="0">
              <a:solidFill>
                <a:srgbClr val="002060"/>
              </a:solidFill>
              <a:latin typeface="Comic Sans MS" panose="030F0702030302020204" pitchFamily="66" charset="0"/>
            </a:endParaRPr>
          </a:p>
          <a:p>
            <a:r>
              <a:rPr lang="en-US" sz="3600" dirty="0" smtClean="0">
                <a:solidFill>
                  <a:srgbClr val="002060"/>
                </a:solidFill>
                <a:latin typeface="Comic Sans MS" panose="030F0702030302020204" pitchFamily="66" charset="0"/>
              </a:rPr>
              <a:t>Woodlands </a:t>
            </a:r>
            <a:r>
              <a:rPr lang="en-US" sz="3600" dirty="0" err="1">
                <a:solidFill>
                  <a:srgbClr val="002060"/>
                </a:solidFill>
                <a:latin typeface="Comic Sans MS" panose="030F0702030302020204" pitchFamily="66" charset="0"/>
              </a:rPr>
              <a:t>M</a:t>
            </a:r>
            <a:r>
              <a:rPr lang="en-US" sz="3600" dirty="0" err="1" smtClean="0">
                <a:solidFill>
                  <a:srgbClr val="002060"/>
                </a:solidFill>
                <a:latin typeface="Comic Sans MS" panose="030F0702030302020204" pitchFamily="66" charset="0"/>
              </a:rPr>
              <a:t>aths</a:t>
            </a:r>
            <a:r>
              <a:rPr lang="en-US" sz="3600" dirty="0" smtClean="0">
                <a:solidFill>
                  <a:srgbClr val="002060"/>
                </a:solidFill>
                <a:latin typeface="Comic Sans MS" panose="030F0702030302020204" pitchFamily="66" charset="0"/>
              </a:rPr>
              <a:t> Zone</a:t>
            </a:r>
          </a:p>
          <a:p>
            <a:r>
              <a:rPr lang="en-US" sz="3600" dirty="0" err="1" smtClean="0">
                <a:solidFill>
                  <a:srgbClr val="002060"/>
                </a:solidFill>
                <a:latin typeface="Comic Sans MS" panose="030F0702030302020204" pitchFamily="66" charset="0"/>
              </a:rPr>
              <a:t>Mrs</a:t>
            </a:r>
            <a:r>
              <a:rPr lang="en-US" sz="3600" dirty="0" smtClean="0">
                <a:solidFill>
                  <a:srgbClr val="002060"/>
                </a:solidFill>
                <a:latin typeface="Comic Sans MS" panose="030F0702030302020204" pitchFamily="66" charset="0"/>
              </a:rPr>
              <a:t> Device</a:t>
            </a:r>
          </a:p>
        </p:txBody>
      </p:sp>
    </p:spTree>
    <p:extLst>
      <p:ext uri="{BB962C8B-B14F-4D97-AF65-F5344CB8AC3E}">
        <p14:creationId xmlns:p14="http://schemas.microsoft.com/office/powerpoint/2010/main" val="2288927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y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553284" cy="43204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14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1470025"/>
          </a:xfrm>
        </p:spPr>
        <p:txBody>
          <a:bodyPr/>
          <a:lstStyle/>
          <a:p>
            <a:r>
              <a:rPr lang="en-GB" dirty="0" smtClean="0">
                <a:latin typeface="Comic Sans MS" panose="030F0702030302020204" pitchFamily="66" charset="0"/>
              </a:rPr>
              <a:t>Aims of today</a:t>
            </a:r>
            <a:endParaRPr lang="en-GB" dirty="0">
              <a:latin typeface="Comic Sans MS" panose="030F0702030302020204" pitchFamily="66" charset="0"/>
            </a:endParaRPr>
          </a:p>
        </p:txBody>
      </p:sp>
      <p:sp>
        <p:nvSpPr>
          <p:cNvPr id="3" name="Subtitle 2"/>
          <p:cNvSpPr>
            <a:spLocks noGrp="1"/>
          </p:cNvSpPr>
          <p:nvPr>
            <p:ph type="subTitle" idx="1"/>
          </p:nvPr>
        </p:nvSpPr>
        <p:spPr>
          <a:xfrm>
            <a:off x="539552" y="1700808"/>
            <a:ext cx="8280920" cy="4464496"/>
          </a:xfrm>
        </p:spPr>
        <p:txBody>
          <a:bodyPr>
            <a:normAutofit fontScale="92500" lnSpcReduction="20000"/>
          </a:bodyPr>
          <a:lstStyle/>
          <a:p>
            <a:pPr marL="457200" indent="-457200" algn="l">
              <a:buFont typeface="Arial" panose="020B0604020202020204" pitchFamily="34" charset="0"/>
              <a:buChar char="•"/>
            </a:pPr>
            <a:r>
              <a:rPr lang="en-GB" b="1" dirty="0" smtClean="0">
                <a:solidFill>
                  <a:schemeClr val="accent5">
                    <a:lumMod val="50000"/>
                  </a:schemeClr>
                </a:solidFill>
                <a:latin typeface="Comic Sans MS" panose="030F0702030302020204" pitchFamily="66" charset="0"/>
              </a:rPr>
              <a:t>To get an insight into how Maths is taught at Belton All Saints Church of England Primary School.</a:t>
            </a:r>
          </a:p>
          <a:p>
            <a:pPr marL="457200" indent="-457200" algn="l">
              <a:buFont typeface="Arial" panose="020B0604020202020204" pitchFamily="34" charset="0"/>
              <a:buChar char="•"/>
            </a:pPr>
            <a:endParaRPr lang="en-GB" b="1" dirty="0" smtClean="0">
              <a:solidFill>
                <a:schemeClr val="accent5">
                  <a:lumMod val="50000"/>
                </a:schemeClr>
              </a:solidFill>
              <a:latin typeface="Comic Sans MS" panose="030F0702030302020204" pitchFamily="66" charset="0"/>
            </a:endParaRPr>
          </a:p>
          <a:p>
            <a:pPr marL="457200" indent="-457200" algn="l">
              <a:buFont typeface="Arial" panose="020B0604020202020204" pitchFamily="34" charset="0"/>
              <a:buChar char="•"/>
            </a:pPr>
            <a:r>
              <a:rPr lang="en-GB" b="1" dirty="0" smtClean="0">
                <a:solidFill>
                  <a:schemeClr val="accent5">
                    <a:lumMod val="50000"/>
                  </a:schemeClr>
                </a:solidFill>
                <a:latin typeface="Comic Sans MS" panose="030F0702030302020204" pitchFamily="66" charset="0"/>
              </a:rPr>
              <a:t>To provide information on the reasoning and mastery approach in the new curriculum.</a:t>
            </a:r>
          </a:p>
          <a:p>
            <a:pPr marL="457200" indent="-457200" algn="l">
              <a:buFont typeface="Arial" panose="020B0604020202020204" pitchFamily="34" charset="0"/>
              <a:buChar char="•"/>
            </a:pPr>
            <a:endParaRPr lang="en-GB" b="1" dirty="0" smtClean="0">
              <a:solidFill>
                <a:schemeClr val="accent5">
                  <a:lumMod val="50000"/>
                </a:schemeClr>
              </a:solidFill>
              <a:latin typeface="Comic Sans MS" panose="030F0702030302020204" pitchFamily="66" charset="0"/>
            </a:endParaRPr>
          </a:p>
          <a:p>
            <a:pPr marL="457200" indent="-457200" algn="l">
              <a:buFont typeface="Arial" panose="020B0604020202020204" pitchFamily="34" charset="0"/>
              <a:buChar char="•"/>
            </a:pPr>
            <a:r>
              <a:rPr lang="en-GB" b="1" dirty="0" smtClean="0">
                <a:solidFill>
                  <a:schemeClr val="accent5">
                    <a:lumMod val="50000"/>
                  </a:schemeClr>
                </a:solidFill>
                <a:latin typeface="Comic Sans MS" panose="030F0702030302020204" pitchFamily="66" charset="0"/>
              </a:rPr>
              <a:t>To work alongside pupils and take part in a  variety of maths activities.</a:t>
            </a:r>
            <a:endParaRPr lang="en-GB" b="1" dirty="0">
              <a:solidFill>
                <a:schemeClr val="accent5">
                  <a:lumMod val="50000"/>
                </a:schemeClr>
              </a:solidFill>
              <a:latin typeface="Comic Sans MS" panose="030F0702030302020204" pitchFamily="66" charset="0"/>
            </a:endParaRPr>
          </a:p>
        </p:txBody>
      </p:sp>
    </p:spTree>
    <p:extLst>
      <p:ext uri="{BB962C8B-B14F-4D97-AF65-F5344CB8AC3E}">
        <p14:creationId xmlns:p14="http://schemas.microsoft.com/office/powerpoint/2010/main" val="520420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50000"/>
                  </a:schemeClr>
                </a:solidFill>
                <a:latin typeface="Comic Sans MS" panose="030F0702030302020204" pitchFamily="66" charset="0"/>
              </a:rPr>
              <a:t>The New Maths Curriculum</a:t>
            </a:r>
            <a:endParaRPr lang="en-GB" dirty="0">
              <a:solidFill>
                <a:schemeClr val="accent5">
                  <a:lumMod val="50000"/>
                </a:schemeClr>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2000" dirty="0" smtClean="0">
                <a:solidFill>
                  <a:schemeClr val="accent5">
                    <a:lumMod val="50000"/>
                  </a:schemeClr>
                </a:solidFill>
                <a:latin typeface="Comic Sans MS" panose="030F0702030302020204" pitchFamily="66" charset="0"/>
              </a:rPr>
              <a:t>Children should:</a:t>
            </a:r>
          </a:p>
          <a:p>
            <a:r>
              <a:rPr lang="en-GB" sz="2000" dirty="0" smtClean="0">
                <a:solidFill>
                  <a:srgbClr val="002060"/>
                </a:solidFill>
                <a:latin typeface="Comic Sans MS" panose="030F0702030302020204" pitchFamily="66" charset="0"/>
              </a:rPr>
              <a:t>Become </a:t>
            </a:r>
            <a:r>
              <a:rPr lang="en-GB" sz="2000" b="1" u="sng" dirty="0" smtClean="0">
                <a:solidFill>
                  <a:srgbClr val="002060"/>
                </a:solidFill>
                <a:latin typeface="Comic Sans MS" panose="030F0702030302020204" pitchFamily="66" charset="0"/>
              </a:rPr>
              <a:t>fluent</a:t>
            </a:r>
            <a:r>
              <a:rPr lang="en-GB" sz="2000" dirty="0" smtClean="0">
                <a:solidFill>
                  <a:srgbClr val="002060"/>
                </a:solidFill>
                <a:latin typeface="Comic Sans MS" panose="030F0702030302020204" pitchFamily="66" charset="0"/>
              </a:rPr>
              <a:t> in the fundamentals of mathematics so that they develop conceptual understanding and the ability to recall and apply knowledge rapidly and accurately.</a:t>
            </a:r>
          </a:p>
          <a:p>
            <a:pPr marL="0" indent="0">
              <a:buNone/>
            </a:pPr>
            <a:endParaRPr lang="en-GB" sz="2000" dirty="0">
              <a:latin typeface="Comic Sans MS" panose="030F0702030302020204" pitchFamily="66" charset="0"/>
            </a:endParaRPr>
          </a:p>
          <a:p>
            <a:r>
              <a:rPr lang="en-GB" sz="2000" b="1" u="sng" dirty="0" smtClean="0">
                <a:solidFill>
                  <a:srgbClr val="0070C0"/>
                </a:solidFill>
                <a:latin typeface="Comic Sans MS" panose="030F0702030302020204" pitchFamily="66" charset="0"/>
              </a:rPr>
              <a:t>Reason mathematically </a:t>
            </a:r>
            <a:r>
              <a:rPr lang="en-GB" sz="2000" dirty="0" smtClean="0">
                <a:solidFill>
                  <a:srgbClr val="0070C0"/>
                </a:solidFill>
                <a:latin typeface="Comic Sans MS" panose="030F0702030302020204" pitchFamily="66" charset="0"/>
              </a:rPr>
              <a:t>by following a line of enquiry, finding relationships and generalisations and developing a justification or proof using mathematical language.</a:t>
            </a:r>
          </a:p>
          <a:p>
            <a:endParaRPr lang="en-GB" sz="2000" dirty="0">
              <a:latin typeface="Comic Sans MS" panose="030F0702030302020204" pitchFamily="66" charset="0"/>
            </a:endParaRPr>
          </a:p>
          <a:p>
            <a:r>
              <a:rPr lang="en-GB" sz="2000" b="1" u="sng" dirty="0" smtClean="0">
                <a:solidFill>
                  <a:srgbClr val="00B0F0"/>
                </a:solidFill>
                <a:latin typeface="Comic Sans MS" panose="030F0702030302020204" pitchFamily="66" charset="0"/>
              </a:rPr>
              <a:t>Solve problems </a:t>
            </a:r>
            <a:r>
              <a:rPr lang="en-GB" sz="2000" dirty="0" smtClean="0">
                <a:solidFill>
                  <a:srgbClr val="00B0F0"/>
                </a:solidFill>
                <a:latin typeface="Comic Sans MS" panose="030F0702030302020204" pitchFamily="66" charset="0"/>
              </a:rPr>
              <a:t>by applying their mathematics to a variety of problems with increasing sophistication, including breaking down problems into a series of simpler steps and persevering in seeking solutions.</a:t>
            </a:r>
            <a:endParaRPr lang="en-GB" sz="20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3206167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7859216" cy="4277072"/>
          </a:xfrm>
        </p:spPr>
        <p:txBody>
          <a:bodyPr>
            <a:normAutofit/>
          </a:bodyPr>
          <a:lstStyle/>
          <a:p>
            <a:r>
              <a:rPr lang="en-GB" sz="2000" dirty="0" smtClean="0">
                <a:latin typeface="Comic Sans MS" panose="030F0702030302020204" pitchFamily="66" charset="0"/>
              </a:rPr>
              <a:t>Children need to understand our number system, starting with counting numbers, building an understanding of how our numbers work and fit together. This includes exploring place value and comparing and ordering numbers then applying this </a:t>
            </a:r>
            <a:r>
              <a:rPr lang="en-GB" sz="2000" dirty="0" err="1" smtClean="0">
                <a:latin typeface="Comic Sans MS" panose="030F0702030302020204" pitchFamily="66" charset="0"/>
              </a:rPr>
              <a:t>understandingin</a:t>
            </a:r>
            <a:r>
              <a:rPr lang="en-GB" sz="2000" dirty="0" smtClean="0">
                <a:latin typeface="Comic Sans MS" panose="030F0702030302020204" pitchFamily="66" charset="0"/>
              </a:rPr>
              <a:t> different contexts.</a:t>
            </a:r>
          </a:p>
          <a:p>
            <a:endParaRPr lang="en-GB" sz="2000" dirty="0" smtClean="0">
              <a:latin typeface="Comic Sans MS" panose="030F0702030302020204" pitchFamily="66" charset="0"/>
            </a:endParaRPr>
          </a:p>
          <a:p>
            <a:r>
              <a:rPr lang="en-GB" sz="2000" dirty="0" smtClean="0">
                <a:latin typeface="Comic Sans MS" panose="030F0702030302020204" pitchFamily="66" charset="0"/>
              </a:rPr>
              <a:t>In all areas children need  </a:t>
            </a:r>
          </a:p>
          <a:p>
            <a:pPr marL="0" indent="0">
              <a:buNone/>
            </a:pPr>
            <a:r>
              <a:rPr lang="en-GB" sz="2000" dirty="0" smtClean="0">
                <a:latin typeface="Comic Sans MS" panose="030F0702030302020204" pitchFamily="66" charset="0"/>
              </a:rPr>
              <a:t>     to experience the </a:t>
            </a:r>
          </a:p>
          <a:p>
            <a:pPr marL="0" indent="0">
              <a:buNone/>
            </a:pPr>
            <a:r>
              <a:rPr lang="en-GB" sz="2000" dirty="0" smtClean="0">
                <a:latin typeface="Comic Sans MS" panose="030F0702030302020204" pitchFamily="66" charset="0"/>
              </a:rPr>
              <a:t>     CONCRETE, PICTORAL</a:t>
            </a:r>
          </a:p>
          <a:p>
            <a:pPr marL="0" indent="0">
              <a:buNone/>
            </a:pPr>
            <a:r>
              <a:rPr lang="en-GB" sz="2000" dirty="0">
                <a:latin typeface="Comic Sans MS" panose="030F0702030302020204" pitchFamily="66" charset="0"/>
              </a:rPr>
              <a:t> </a:t>
            </a:r>
            <a:r>
              <a:rPr lang="en-GB" sz="2000" dirty="0" smtClean="0">
                <a:latin typeface="Comic Sans MS" panose="030F0702030302020204" pitchFamily="66" charset="0"/>
              </a:rPr>
              <a:t>        &amp; ABSTRACT</a:t>
            </a:r>
            <a:endParaRPr lang="en-GB" sz="2000"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anose="030F0702030302020204" pitchFamily="66" charset="0"/>
              </a:rPr>
              <a:t>Number Sense!</a:t>
            </a:r>
            <a:endParaRPr lang="en-GB" dirty="0">
              <a:latin typeface="Comic Sans MS" panose="030F0702030302020204" pitchFamily="66" charset="0"/>
            </a:endParaRPr>
          </a:p>
        </p:txBody>
      </p:sp>
      <p:sp>
        <p:nvSpPr>
          <p:cNvPr id="4" name="AutoShape 2" descr="data:image/jpeg;base64,/9j/4AAQSkZJRgABAQAAAQABAAD/2wCEAAkGBxQTEhUUExQVFhUWGRwbFxgYGRwgIBwdHxweHyAeHx8fHyggHBolHSAaIjEjJSkrLi4uHyEzODMuNyktLysBCgoKDg0OGxAQGzQkICQ0NDQ0NCwsLCw0NDQvLCwsLCwsLCwsLCwsLCwsLCwsLCwsLCwsLCwsLCwsLCwsLCwsLP/AABEIALkBEQMBEQACEQEDEQH/xAAcAAACAgMBAQAAAAAAAAAAAAAFBgAHAgMEAQj/xABDEAACAQIEBAMGAwYFAgUFAAABAhEAAwQSITEFBkFREyJhBzJxgZGhFEKxI1JicsHRM0OS4fCC8RYkorLCFVNzk9L/xAAbAQACAwEBAQAAAAAAAAAAAAAABAIDBQEGB//EADURAAICAgEDAwIEBAYDAQEAAAECAAMEESEFEjETQVEiYRRxgZEyobHwBiNCwdHhFVLxMyT/2gAMAwEAAhEDEQA/ALxohIaITWqQdNu1cndzZXZySiElEJKISUQkohJRCSiElEJKISUQkohJRCSiEGvxhRce2EdigJOUA6hQ0ATmmCNYyyYmdKIT2xxm0QuY+GWYqFcrMggEaEqdSBIJEkDfSiElvilh2AS6hY7AMDOk/PSfoe1EIQWiE9ohJRCSiElEJKISUQkohJRCSiElEJKISUQkohJRCSiElEJhnPb70QkzHt96ISZj2+9EJMx7feiEmY9vvRCTMe33ohNJxqzGZJ/mFc3I96/M9/Fr3X/UKNiHevzPfxI7r/qFGxDvX5k/Ejuv+oV3cO9fmZJdnaD8DROgg+J6zkbj70Tsi3J1ABHxohPc57feiEmY9vvRCCrvB5uNcDMpYlhlyyHNvw80kfu9DImiExscHKHMrkEk54CgEEgwBELt07t1gghMsPwYKUgt5FtKNv8AKzx9c5n4UQhXMe33ohJmPb70QkzHt96ISZz2+9EJMx7feiEmY9vvRCTMe33ohJmPb70QkzHt96ISZj2+9EJMx7feiE8znt96N+0JkjTPpRCZUQkohJRCSiErP2u8ZxmFGHfD3TbtsXD5QJL6FZkHyxm0FPYFVdjHui+RYUXiVNxXn3H3FA/G3gEYjynKZ9WUAn5mnRTj7+kfaQrNn+qXN7GeYMRjMEzYli7W7pRbhGrLlU6xuQSRPw6zWbl1rXZoRlTsR9NwdxShZR5MnozE31/eX6iueqnyJ3tb4mRNTkJQOPOe/cIEl7jEepLGkTyZ4+7bWtr3M7sdyri7Wr2GI7r5h/6ZP1rpRhLbMK9OSpgcrrBGo6VGKEEHRmVqyWYKolmIAHcnQCgczqqWOhLy4BwxcJhkt6eRZc923Y/WadUaGp6/HpFVYUTpxF8ECQRJXeIOo6gkevyoJjGpT/tJ41ft4wLavXbai0hKo7KJYsx0B31j5Ule7d/BnreiYtNuN3OoJ3/xN/sx4xir2LKXLt26nhMxDOxywVAKydGkx9a7Q7FtGV9cw8eqkMigHftLRtv4um8CCe3dgP3jpHbX5tg7nltahQ1KcgXifEmS5CIzkL6ZQTtMkT8qzMnK9K4cjgf1l9VXcs6+D403VYno2XaNRuPWDppV2DbZYhLiRuVVPE75p2VTHxVmJE9qh6qd3Zvmd0dbmvE3cqMwGYqCYHWBt8asXRIkTxKI4fzVizf/ABTX2DTPhknJBmFKyAF7ddJ3r0IxKinYZg25dqPteTHPhXtGuBoxCIUPW2CCPkSc32pW3pYC7rPM7T1cltWj9o28t814bG5hZc5l1KsIaO8dprNux3q/jmxVelh0sy49xkWWCsAUZTmJMRJjf61iZ/UDj2BAvduaOPjG0EiLvs+xi4bDtau3QxFxirAkypA+J3mq6eqVIun2D+RjWZjO79yrxqOd/iFpEDu6qrbE6TIn6xWwhDgMPeZorZjoDmDeauJ3rFtLlpVKZwLhboDoI1H5iKWzLbKq+5PaWUIjt2tFPHcWu3TLOQOgUkAfT+teVvzb7jssR+U2qsausaA/ed/Kl6cSM7MTlIEnf0PymnOlWE5P1MfEXzkAq+kR3Tc/L9K9TMaZ0QkohJRCQ0QiNzzgRfdbV2TaYTlmIZWOoI1B1FYPU8/JwrVeptcTSxKKbqmDrsxVwnJODs3FuKuoDaMcwJP5jM+YCR86x7ev5tqFC3nniM14danYWE8DgLdtBbsW2yrMKgJ31+s1Sr5WTYCxJ3qX6WtT4EqfhXGcQjFUa4WzkZX82ZzpqDrvAjTUV9Lu6Zg3Uk2Jrt9/Hj3nlhmZNdn0tvZ8S5uSeFteyXL6KGRVNxRt4kTHXbePhXiun4ddmQzIdop4+838nJdaAp/iMfL7ZVY9gT9BXpfaYr/wkylOU7tlL63cQ0Jb84ESWf8AKAB2Os7aDvSia7tmeWwzWLfUsPAjpd9pdkHy2bhHclR/erjeJqN1eseATB/FecMLikKXbLIT+fIjwPjownuuo6VTe3ehCnRkq+qYrN/nV7H3mXCcHh/GtXcPldlYarIGsD3D7pAn9awzk5OPalO+7nz+c2KMLBu3koNccDx+upZUV6iQnDjcDbKt5VXQ6gR8jG49DNcInQZXHtR4Th2sHFqQt4FVIkefXKUyzIdN/gD8lchF1v3noOh5Vq2inW1/p94O9mmNtYPDYrG3pyytpABqWALFR6mV+lRoIUFjG+to+RclCedblo4a7kCuTmDkgwsSdTJk6xEab9OlN7E8qfOoRtXlcSpBHpXRIwHisG6E5VJUtqWYk7EliTPl6RWPl9PttsLqRGa71rTmIvA+Z8aZFm2LiqSTCtAkk+YhoG8601TjlTtSf3nnh1HKuYlEBEJYznvF2oF7DKk6gnMA3wOoI+BpizvAg3ULqyBZX5h10uBs+bz5pIPu7RAiSB8zXnrckjILEaP2/rPUIu6x7w1gXJsSAwcgmGBHm3jXcT12NehxKwiLs7+8QuO96nzNzRiXLOrTI013JI1PxkkfI16xjxoTHwKwqdx8knf2h/DIQokknKoI9QNfnV6g+8w7nUkgD3h72V4V24kzoDktq+c9PMICn1Lax/DWb1F19PXvubfT1bYb7R95nw1rFMyOVKImskeZgxJQQwIYHKSD3FePzMOy60OjhdCejx89cdO5Ts7iRwvD2fxDAYa3b8LKZJBY5ojLBiQTBAM6jroVW6faylWs3GH6+rV/VvnzyI4cS4nhbwK3Xti3aVoZWYmYXJk2BbQnLr06HXcRlVQPiZX4+mv61fn+9j7wpjsOuOwLW7bkkqIZo95SGEkabgajTtUL09WsiToyFZhYPeI/BmfEHKiZnAObKQQCDG8xG+u1eTODb3EKNn+/0noPxKBdsY08A4Net4hWuKFUAx5gTMERAPqK0MHBtquDONefeJZWUj1kLHBNz8v0r0cy5nRCSiElEJDRCLPNtvy2n7Ow+s/1FYHXq90q3wZpdNb6mX7TRy0LbOyXEUv7ykgGR1GvY/rS3QjS4KMo7pZn940ynid/N2Pt2cJeBvph2a2623PRisAqBqxBI0ANeqpqJYBRMd29yZSPs24IpT8S/iB0chfN5YAHTrqTrpWT/ifqNqP+FX+EgTT6bjVuvqnzuXxy7hfDsLO7eZvidfsIHyq3p1Iqx1H6xfLt9S0n9Jt47dy4a8QCSLbwB3ynT407saiNxIrMq/hXIt91D3ithP4tW/0jb5kH0pcUn3mBR0u2zljofzjXh/ZxhQPM11z3zAfYCrBSs0V6VSBzsxQ5x5XGEHi23LWZynNup+I94dNBp9YrarXIiGX0w1/VXyIE4bxJ7FxbqHzIfkR2PoapCgN3a5idOZbSw7T4419pfOGvB0VxswBHzE1oT1inYBmnHMRlIUlQZaBJ020+OuknTaomTEoz2i4mw+JJs3LlxhIfPoEIJlVBAO/09eiFxUniez6JValW3Gh7fJjjwrl3PwApHnuK14fEHMv1UAfOr1r3TqZd+Z29U7/YHX+xgLkzm8C26Yu4T4ShrTtqQBAyAbkyFjqZM7VXVbx9Ua6n0v8AzFelfPkf7w7yVzu2Jx5tFclt0bKCfMzCDLdJyg6D11NWV3dz6inUOkjHxvU8nfP2jrzZifDwd9uvhsB8W8o+5FMseJ5fLfspY/aIXFMEL3D8KuFZCiCb1vOinOQPMwYgEhs+/cEVFgSOJnW1mzGQUkfeDOKYJrXD7AZlYXLzuoUyFAXKYOxkydNNeu5i+1SL5FbVYiqx3z/t4lo4fhquBckkOFJU7e7G3Saosw63cWa5E9JVcwrA+0I2rQRQo0VRA16fOm/ykTKj5/xGCu3M2GVXvBvPcEZPWNDLfxCB8a28Cu7W28TA6hbSrFV2CfOvE4uX+X3xKM5dLaq0agtPuztH7wHXrS3UesfhrTSqgnt3y2vfXwZDC6ct695Y638S48Dla0AFAERA20009Kya7DYNsdn3noQoA0IMu8oYRmzG0JO/maD8p7afAmpdi73FThUk77f6zW3K+CMnwAf5c39D+lc7F34gcGj/ANRJwzgODdcy4VBuAGWSQepmd+m+m1SKKJ1cSkc9gnDzjxVrf7FNAAJy6TOgUdhWH1TKcP6KHXE3MDHUjvYRJ4faxD3rv4cKMhzOxOVRpEliRBkH/grb6Xh1riJYzn6vaY2bm3NlPVWo0vuTNl+/ee8rXsSQ9st4WRj5R5ZMsTqdp2IrC6hmv3n01ICn3mzi0KUHeRs/Blm8tY9r9hbjAhjIOkTBjMPRokfGtnGsaysM3mJXIEcgQtV8qkohJRCSiEC8y2C2GeASVIYACTo39prO6nUbcZgPMbwnC3DfiBeF8MxBuJcy+GFO7dR1EDXasTp3TMmuwWeI/k5NHYU87gD2zfh72GtshF3EJfFi2UcEIzwXW5Exoo9QY9a9tj2+iS7eAOZhPV6mk+Zy8lcDNmxasNozv5hmzASehgaZRtXhszJXPz1KD6eAPyE3aKzj0EN5ljcbxr2vDyZfzFlPVQBJ+A71t9Qvvo7TSN/Imdj1pZvv4g7ClbLtcN9nYoD4QiCTqII97fT40lTcmL3Fn2x57fuZewNihQuhvzOlOJePaNxN1B0AkzIBjTUhZjSPNrWrjZPr1d+tfaLXUmp+0ztAVVHh3IBWRmM+UD3hJnT6elMg8SmCsfzJasMqXUcAqCAVkKNpJk5h8BpS1uatTBGHmM14b2VNYDwPMqFLZuPlQau0Ko9TAFRI23E8CQHt+j3PEv8AwdjIiJ+6oH0EU77T2SL2qBPL1+DETtJ7SYFBMlrc+Z8STevtl1a7cMepZtP1rKI2TPpKaqpBb2H9BPoNmuW7Bt4ZEc2beRQzwCygeUwD0/tpvWnz26E+e8Pb3WHWzufOt+cxkZTJkdjO3yrM1Po9eu0a8aEtf2XcoWclvGm4blzXKo0CHVSD1Zt/T0O9OY9Q0Gnk+tdRtLtj60P6xx5wwfi2PDZiqMwzFYmBqIzEDcCfSfk1293E8tkUi1OwnUU19mwdQ6YjQ7ZrX9nqr0te8y26P8PNvEuScZct27ZxFpksjLbBXLAgDouugG9SZS0nfg32IELDQ+0b8DZvratqfDBRFBEk5iAAfNplG8aHofQzHE1UUhQIQtISkPBJHmA216eo6etH5Sc+f+Oco4nCPfDWmXDl2NprZJRbeaQJklDEe99xW5iXo6BS3Mys1GV+8LsRj5U5qw9nDLau5swJJbLIaTJ2JIMabV5bqn+H8zI6j+KUhl443rx7HfHmW42fRXX2a0ZaXA7uayjgGGGYSCDr3B1E761Dp+NbQjLb/EWJ878zQ7w4BWZ8VxORRIJBaCFBJiCSABqSQIgd6dY61OibxiUnLmWe0j9Kh69YPb3Df5zvY2t6nt231GhG39vgatIkREXnzDXAy3gM1t2troYKddZ0KkjedzFYvUMTbm/YHHvNLDvCj09bibhsRcIewx8K1ecNcZkJIgyNhJjsOteqw7sNaKyjglBrWwOf1nk8mrLa6xXUhWbk6P8AtOhrU4mwyN4iK1sABWAVUIhZcLnOUSTAkk96oy83G/DshI7iR7g+T9pfjYl/4lXUHtH2I4A+/mXNb3P/ADpS805sohJRCSiElEJim3zP60QkIrmoT5g41hrd7it6xh2QI99grQQAxaTHXQ5o7kadK078tcfEL2LtQPHuT/xF1oZ7Ro87l18tYb9vbUkt4aSWO5MBZPqZJr570YetlmzWvJ/Kegyz2Y+veObCa9frcx+YKv8AB5uC4GEhlIEQAojTTc6SDWbb01HvFxPO/wBOIyuURX6ftOLieJ8LE2bVpFtlyzZgujE6FSFjchSW6QKtst7LlrA1uTrq9SlrGO9fMCYrnCwquq2hGaG8IaPG4khYB1HU76da7+KTv7PeI32enj+uoLL9h451zE/j3MN7FXPEaFCiFUbKD69SdNaquCXEBwJiV9Xy1LWVcL4I1sfrGj2ecrtmGJvKQBraUjUk/nI6CNvr2pmmvXJkunYRDerYPyljO0Ce1MzbgrHYoFCxygBTmIbZY1kgQpG8zpVZPEmoO+PMq6x7MMRpcs4i3p5rZ1nQjLqsjN18sjTSaV/DN5BnqP8Az9euyys/BjB7MreJw63LeIXLbNwlc0zPmzsD1UlRvH5jVlAZdgzN6xZj2urU/GjqL/tA5WRLf4m1CkN5xPv5m1cTrnDmGG0R2qu2oAdwmh0bqNjWCiznfj/iT2P8ba3iGwxDNbuiRAJysBuY2BGhPcCjFfntlv8AiDGDVi73H85bvEMILqhWAIzAkESCAdiOv94p8HU8hB3E+Z8NhjkZpYfkRZI+MaDToTVD5CJ/EZclLt4E28J5js4gMbZYZdwykH+x+RNdS1XGxONSynUK23BEjY1bIEans1zc5OfG4tba5n222nf+lRexUGzJIhc6EG2uG4K5cJWzh2uplYkW0LDNqpJjruDVq5DMmg3H5yo0qG5HMKYnYDuQPlufsDVZkxFvmbFsuRNkJbzev5RP8p+dYPW77UUKniaXT6lclj5i/kPQn4GvLhgTNfgjWuIw8I4teuAWwPMJDEiYBiGmenm0I109Z9f0vMa+rtbkiYuZjip9jwZo9pWEY4MZASLbKTHQAESfQde0z0prOrZkGpTisockwPyXy/dxOHF685RX/wANQvmygkSxOmsSNNo70knR63HcxI/KNWZzKdLF3iHEVwly4l9811HZRlH5ZlTGyiI+feKRtwnFpWscCN13B6+5veW5wTGm9ZS6UZM6hsrCCJHUdK9LSSUGxozEsUKxAnfVshJRCSiElEJim3zP60Qib7W+JXcPw57ll3Rg6DMhggZtdd9dBp3q/GCs/wBXiQsJ1xK59lmZ3xFxrYHiNnNzQecmSkdhJOm0153/ABeQPT0/J/0/Aj/TGYqwI/WWXyVjbV27iMlxHZMqsFYEr728ba6fI1V0LEsqQu66343LM61WCqD4ilzbxjG4e+9t8Q4XdCMqyh2MgDXofUGtdyw4njcu7KrtKdx1CfLftFtIq2L63C6KJeS0z+Yzrr6TVi2DXMao6h2Vj1Rx8x64djbOIUXLTK4BIkdD1GuoMRpU+DzNSu1bF2h4gHE8iYWGKrdnU5RcOp3jzaUvZi1tzrmdqT00NQJ7T5G+JOCctolwl0ykZW0Gh3jXaR1A/rWVi4Fpfd5P08iOOaUBNSgd3mNc1vxbcyohBvMWFe7hb9q3Ge5bdFkwJZSNT0GtQcbBAl2PYK7VdvAIP7QPyhy62EseC993YGVgwFkTCjqJn3p+AqFaFBomX52UuTcbFXQhC6VgSVBQgMp1mJ1E9CGYz2NTigHMFX+B/i0Nu8hNskNLFhqNiuzbT20NcZQ41H1y/RYPUdNDfAuBWcJbFuygUaZj1Y92O5NdRFQcCKZGRZe3dYdzK/jjLAabgH17108idWoEbMT8RynbbUXHkmWLQc2uvQQT3pRsRSd7jYbQhy1kWLa5RlUEKNwuoBjtIOvoaaVAokd8w5ZxChFOw2+BqW4kyHuIm9xIMaetRYEggHUiODEfjnDQz5bx2/N1MxEHoDtHf4V4bJsycS9lYkk/tqa9Pa6grOrhF1/E8O23+GoyIxhDJGaYEkhduk/WtfoV9rDtb35/+SjMqGu8Rox10KAzEAKepA7g7+hNekMzopcw8eQXFw1tVutP7UkgKqDUhjB1A6xpr1NVOi2DsI3E36ga7QtXLf0nJaw9t2RLL3FZxKo6ZgV3zK4MMkdQSdtJ0rFv6EjHaHU2aOshvpcc/wB/vGDgnDGs5yzSzASQIhROwMmddzTnT8D8LvnZM5lZXr6AHAhpruVMzmABqf8AtWg7qilnOhFACToQHzbzSmCspdgXC7hVUGJG7EH0UH5xUGuXs7lO47g4LZV3p719zA3KPMOEx90O+HtJiokMQrEhYmGIDCJ6/KopYrt45lmZ0+7GXu3tfmPFvc/86UzM0TZRCSiElEJKITBNvmf1ohKK9sHOuHx1m3Ywxd8l3Mze6rQGWBOramZiK0MbHdB3nyfEpa1d6+IxctYUWsCDbVxnt51ts5bLKyFB3if1r5t1G1reo6uI4OiR+c36wBV9HxKi4Bxq7hL4ewTbyQSZIDR+Vh1B10M9a+rfTafT7fp1wf8AieX+oAMTz8T6V4QbGPs4fGNZ1KFrYcCVDiGHYgj7fGsNk7WIjvaCdkRY5n9nUzcwRVD1sMYQ/wAh18M+mq/CqXr34iGT05Lf4eDGPg5s4JcPg2ceI4Yj+JgMzn9Y9BR6gVgnvHsfG9On6fAgfnT2grhHNiwgu3h78mFt9gY1LdcojTrWli4TXfUeBF8jLWrj3grlv2lXrt5bV+wrZ9ENmZmJgqxMj1B07VPLwfSrNinepXi5otcIeNyYvi117ouscty3OUfuTuI+xnevn1ufkNd3719p7RMOkV9oG/vC3BvaIl0ftLYt5TFxs+g7Eae7+nrXoDmOhT1E4fwZjDFV+/sblfaHuXOYkxfiZAR4blZ6MJOUgwNxrG4+hLVN4s3r2lFtJr1udOKwju8iAIjMdfoP6yIjrJqwg7le+J0WsEoMmWJMktrrtIGwMAbAV3UNzpFdnJjdWQR3EUEbEBxEDkx2XE4qzddi+WFzEmSjMGieuq/KkMUkOysY7d4VhD1xCWUhoAJzCPeBH2gwf+9PSWprw75mYlArKck6TEBunQyCBPaYOg6eIDmcvMXFzYseUrmZ9AROgGvXppS19prX6fMAu7Nxl4bcuPYts6+HcZQSu+U9v70whJUExJuCdRd5wwuKaLlvIq21YuS28ajTLJ66fesvqWHXaPUYeAYzjW9v0/M2cp4U5y7BpUEf5casexzyRB80b6aVPplaChCvPx+vmGTYdlYe4pw23fXLdUMAQQDtIIIMdYIFaX3ikrviHK5Nw38K7qsksq+/bbrAzAleuhn0NK0212jvU/n9te0yMrpViW96HQPxN3BsQRxBGIdbKofM2iyU8zmPIjMwk+p7muUZVeQf8s7Et9C6rLHepC6/Tf8ASPeDVXQMmXw3hgR+Ybgk9j86b1qac4Oa8R5FtgiWMkHqB/vWF12/tpCD3jmEm37j7SuuMcbtvau2CrGZXUAx/Gs7H6HXemOmdAzPpdbB2MN/PMUv69RU5+g9yn8oQ5P5ZwqXLV/xryupDIPKF22JAO4MESNzVNOXSlpqu2rgkfY/l/3Ny7qN92N2IAUbn5Ms+0ZkjUafpW2GDDYmDNtdhJRCasTeyKWgmBsASfoNTRCDuB8Ue8o8S2yNlVicjKpkdMwkEHpr8TRCE12+Z/WiE+XeY+GJd4new2CtBFtXWVAXIClPK511y5wSBr9K0LstMfHW67/TK68ZrbCqe8t7A/ssPbRiuZLaqcsxIABidY+NfJslzdkvYPBO56SmoqqqfaJvJXKS8RxuPuNdu2rdtwg8IqM2aQwMgjZROn5q+m4rmvCqXySJh5IBvYj5l7W7YUAKAABAA2AHQDoKr595XE/nPE3FvJlZlGTdSRMkzt8BXnOsXWJavaSOPabPTakdD3D3iNzVxechF3xGNlkuZoJALbDTQmI7xPzYqJdE0du3B/KQcBGfY0o5i9wThr4vE27Ksc11iXc6kDVmYzud9+sV7xm/DUD30NTxSKcm8kyzMd7Oksqt7AvcTE2fMhdyQ5A1DdpEjSBrtWUMxn+m3wZq/hlT6k8iLnCmvcTGKfOLd60AGtBNWMEb6RqrAiJketY/U+kLW/rDnfiamB1JinpMNfMXsYLdj9lOa44hj2ZWzRHQjzCN6Vry7bcN6rF1rXb+svfEVMxLq24O9/oBqXNyVwz8Pg7SMIcy798zGYPqBC/KnsZOysAxTIfvsJnbxbH+EFMgDUsSNlGp6iPjVOVkvUUCje5ytVbezqKx59ws5lviLxhT+5l6sD7gI7jePWqGvyt2aXj2/v8AnIC3H0u2nZg+dbDqHW8hUEqwaAxYdgYJkaiBr0rn4nIV1Uj25kg1LIWBh7hfF7WIE22zCJ/52PcU9VkpYxUeZDt2vd7RT584W9p1xliQwIzR0bYN8D7p/wBzS+SjKwsWNY7hh2NNHBub7d6fGy2WzEbyhgwYY7GZ0P3q9bx4biWqp1xOzHcw4a0J8RGJjRCGJ7bfqak1ygbktQVwhRib4xGJZUsIfLnYAMw2QTvB1b4R8FEHqP6j8D2kLX0O1fMsjD4hXGZGDDupkVoKwbkGIEEeYJ5zvlMFfYb5IHzIH9apygDUwPxLKv4xMuXgIY9Tln3JGm3lGaN/eJO8aUt0sAYqBZLI/wD0MK4iyGUqZAI6Eg/IjUU+6Bl0ZUDo7g/CcHVLbpJbNPmaJ1EdBSdGElNbIp8y6zIZ3DEeJyYDltEDC43iqy5SpUBSPUaz+lUYXTExXLhuZZkZhuAGtTK/zDZtP4UP5BBIEgAad5Mf8mmWza1ftMSLgTbxuzYKeLenKB7wzaA9dNh61HKwqb9NZ7feWLlNSmweJXHNeNs/ibVpLZurla5nLqRAmNVmVJB0MHbvS+PjWYpZcewjuH56+4+Ja34bKr9W/WlPt7/nGOxywbTZFSFc6sssJ+ewrPycbNyb1GSe4DjY14+8vx/w1FbeiNb9o7Ya2FGUaAQB9K9HWgRQo8CJE75m6pzklEJy8Tu5bbEGDsNJ1JAAiRJJIG43ohBnK+HdEKs5hAqG2VjKwUGQc7AgggwDHw1FEIaTb5n9aIQJf5NwT3ziGw6eMTJcSCTEE6GJIqNo9VPTflfiSRyjdy+Z2JwLDj/JT5if1pUYGMP9A/aXfi7j/qM48fjsDw6blw2sP47CWiM5URrA6DrTyIzAKo8RcnnZhPh3EbV9Bcs3EuodmRgw+oO9cKlToicmnifBbN8zdTMQI3YaTPQ1RZRXYdsNy1LnQaU6lRcfwl7As1sW/JmbwnZfeGh6HUiftWK2Gi5A9Uns37TXGS70H09Fte84OTeNphscl+7OQhldgPdzR5oHSQNuhNe+yMfuxwlfgePynh8W/VzGzyZemDxlu6oe26up2ZSCPqKwipU6I1NwEEcSrOK4kcL4214g+BiULNHrv8xcUH4Ma061/EY3b7gxJ29K3fsYI9nXCrmMxfjGAtq4Lt0tPmZmLZR6yCf+9IdRxT6wfjQ8fp7mOYWSvosnOz/KWjzfxi3hkRrrBUYkTqWJjYKoJYRM9orL6gjtWAnnctS2us7c6Equ9g0x2ILkuM5OYFgzKqjQwYyrsBAMGoVq9VYB8+0xifxlxZTofz/OOPBOQMHBD22vXBqzNcZRrtosAazHoKuxbPVXZHuY+cGqs9vmcXMXJ9qzh7lzBhwXGU2maQChzEgsZDeUjeDTJTiVWYwCnsmj2YY1jibioTcRbYzESBmZlA0k6RmltNtqqrrAbYleEx5XfAhPnbjq3rlvCq0TLk7qx1CgHqRDEg9vSuX1NYQq/rNelgu2Mr/l/FYS3dc4gXryOg1s5lKuW1EZhmEddZ00reux+6sKAOPn3iwcg7BnTxrA+BjjZW4zoAHXOIIzJOVhA8wB696ysympMTvVQDuNUWM76Yx2xLo6nEtbVl8RbGGttpbUdWIH5ZB/5EZjaYFyPsPiWgaIXf5wvyuipjcTbsx4QVCQplQ+mg/9X09KvoAFjBfEqt2UBPmGObB/5V/in/vWodTP/wDM/wCUjR/+giVxrmS7hyEsOomSwygwdO9If4ZWxqm7/HtPQ0YNWRtnH89TZj+Zr9u/hwuId0dUZs1tFkOSBoFkCIOpnatzI7hQ7L5H+0oxsCu2qxmTRB0Ofj9Yw8SbF4rDlMJft4e6HCvcK5iFiTlXYNqup9fjWb0vNfLqDuNe0xr6hU2hPOceZvwFq3Cm47aCdoUCWbuZI+taLt28TNy8n0ANDZMA8u8VTiWIAuIqMLZa4qMfOQygdJEA669qUFKvZ3sJRj3/AIhuRrUsRUERGnanpo6gzGcu4a4SxtKGO7LKk/HLE9N+1RKA8ypqK29p0YGytpcmdm10zkEiemgEDsK6BriWKvaPM603Py/SuyUzohJRCcXGADZcNERrJUde7AqPmKITj5au5lveYN+13lD+RN2QBSfv0ohCb31QSzBRMSSBqToNetEIE4nzMLFwB7dwWycpuQIUxqSJzlR1YLFVlwDzLFqLDYhexjFdBcWGQiQykEEdwRuKnviQ1zqUX7T+PJjuJWMOmYJaAXzAiWchmMb5coSNutO42QlVZJ8nxINUxYCTwG4c7Y7CXvC1Bey/+HcETkiM0nXL1B0EUrXktcwV+f0jVuOqL3Ay5+V+PWsbh0v2tmGqndW6qfUVxlKkgxf2k5l4DbxlrwrhYAHMCpiGysoPrEzHpVbIrEd3tJK7JvtlC8V4bcw15rF4Q69ejL0Ze4P22OtepotSxQVnmcihq35lo+xvhwt4R70Qb9wkfyp5R9w1Y/UH7rdfE2MJSKtmZe2DhHiYQYhRLYYlj/8AjbRvoQrfBTXMC3ss0fedy6fUTj2hX2dcF/DYK2GEXLv7W53lhoP+lco+RqrLt9W0mWY9fp1gRR9smb8RhJ9zJcjtmlZ+cRSNu4j1TfaJwcjYm2cUtpvI727qq2mVi2Xcb5wqkD0J71GrXvKel2qAF9xLFY+EzBYEpDmSJbUgjqImP+1JPnV0OalHA5/XzPSLUzjuMX+aOOphcKELA3vNkXdmLKwzkdlmSTuRG5q/EyzehYjWjqKZrDHG9zT7OMIr4e9iba5DccFlI0Phg5gANkLFjE7imgQBuUYgBBYe8HC22Lu/iWX/AAmAZuwctqP4VET6R8aVpvZiHHgeZqNWAOw+8y4Ryo+CW+1vNduPba3bK3PDiYgkRIZSAQwb5DetuzKFuu7gfluLnHYeOYm4jgeLw7C5dUZmze9cBJMbmCSdY3qnqeTjvT6YP+0sx6rA+5anCb/gcJZsTZDizae46wIcAG5K6kGR17zoIpRK07AByJBySxPvOfgHOFg2bb2ML4du4ubdRB7EDUnSsy3qVVDNWF5EcTDstAYnic2J4lcxdy2Crgg5rdrUA9mb0Hrr6Vl35GTln0lI0fj2lq11Ur3e8HcV5Zv4gm7ZtkKdCrnK+YbtDACCdtdvWRXpsGpMSoVfEdwOp1IhWzYO/abOYeC33dsQba2bdtFJDOCQLa9MgParmdTWyDkkH+cMfPoxqChOzs+B8/nGjlriVsMyEFTchwx2OgEdwQAN6810XIWpWosOiCZnZdTOBYviZ898t/jbACNlu2zmtt07EMOqkfSAddj6JgCJjZFIsT7zm5M5PTDqt24p/Ea5iWnf0HlECQAJidydagie5EjRQqAHXMaRdOsAEAkb66farI1PWveWR9PXaPTWjcJqK/kGpPvH9fmen+1chOhNz8v0qUJnRCSiE8YTvRCQKBtpRCBeZBb8IG64SHOUkEglgykQCCRlLbEEDXYGuEbnViTzDxfN5sMHxK5VU3CYHiOxAChozSTotsaRGlLuNniO0t2LphOVsMlm2LTrc8NGCi2r3IYswUAqrAGWJkHTvpUQSDzLnSvt3B/EOV7GIv3762bha7dueFkJLILDiySoX3f2iyJ6EdAYtctsailXZ2nfmIvHMTiluthsW03bJAYDLEkAgyuhOUitzpyVdu1HMz8qyw8E8R89hPEyt/EYYnyugvKP4lIRvqCn+mo9SrGg85Q2xqXRWXGIJ5g5fw+NTJfXNHusDDIf4W6fDY9RVlVr1HamVvWrjRE5cJjMJgLNvDtfQeEgXzMMxjclV6kydqn6dtzFgpO5WbqqhokCabvO2AMqb0g6H9m5BHb3an+Cv/8AWVfj8fx3Ttw3NODeAuItegY5fs0VW2NavlTLFyqW8MJ5zNwGzj7Hhuf4rbrEq3QjoR0I6iqGXfBllla2rqVXxD2d8QQwqJeAPldHCn0MMQQfgT8ap7DMo9OdG7knZh+W+OvAN5rY7veWdo3UMx09arOOC/frmOoMrt7S3ETcba8O5eDXfGNs5TdMnMRoYLEkqDIB9JroULwJlZZZre0tuXvyVw3wMDh7TCG8MFx/E/mYfUkUwBxN6lexAIH5fYYHEXcPeIVbrBrLnZukT0MR857iVKf8pije8ds/zFDiGuN8Ge7Bs3jZI3hVIPyI0I9KvsR2/hbUjXf2+eYn83cAGHsLce49689xVljoBBJCrOnT/ak8irtTbHZ3GKbi7/aO3CcGy4a1acCPDCuD6jUH9KdpBFYBibkFiZWvKHLePtLdwvgpaW3cIt32gqVJ3UAyf3hpHmjoayszpf4i8OTx7xuvL7E7ZZfCOFrhxuXcjz3GiT8hoq+grQxsOrHXVY1FrLWsO2hSmpVPGUERArkIl8W4VbF42nZra3WzWnUxlZjqO2XP0OnnWsK3HUZv1j6XH7Ef8x+u1/S+k+Jy8fXimGtj8L+3Y5UUQpWSR52zeZQBOxjbtTWLTlUv2M20/viQteh17gNN8R4vXhbtl3IhVLMfgJNakRdgqlj7Rc4LzfhsSwUMbN1tAr/mPYH3WPpoagGDeIrjZ1d/APP3hy60ETpqubtvow/T6V0x0TpwhlQe+p+J/ttXROTNdz8v0rsJnRCSiElEJKIQDzRg/Hw121Da7lTDL5pzL/EokgdYjrXR5nfEFck8r2bVqxcykm0pFqWR9DotyVUDMU7aAMd96iy/UfvJNYSoUxQ9pXMN3A8Wt3LRDA4dc9ttj57gkEglG7MPnI0p/GxVuQ78ylrSnG+J28s844K5eNx8SllMrAWbwyMDc8MsTc924M6M0yT59hGtD4lqHWtyYsB5ESfaRj8Jdv20wWRkt+IXuIoAZnKmAR78Zfe13iTFaHT6GQEt7yjJsBhn2GYFmxt6/wDktWchPdnZSB8QEP1FHU2HaFkccaG5YXOfFrrWzZwL/wDmAZciMtu2JDNcZtEGhj8xKmJAJGbiGtm7m5Hj9Zdd3KJWfKeFxVwXrWENwhirXgjwJ1gliRv5tjrGsxWy/o16Nvn24mJY2RdsVDiduP5dxNhS1zDsqjdlhgPU5SYHqavrzKX4UzOuwchPqYbhHlPg+FxYNtnu2r6idGUq47gFfqJ/2Vyr7qG3wQY5h42Pkr26IM1cx8pXsKC5i7a6uojL/MvQeokfCrcfPS3g8GU5XTLKeV5E5uV2v/iLdvDXHQuwzBT5cu7EqfKdO4qWYlYrLMOZDp9lxtCqeJdQrzk9WIA55xGIXCXBhLb3Lz+QZYlQd21PQbR1IrjbA4ldxYL9MprhfA75v4ew+HvW81xAS9tgIBljJEe6DVKqdzGqxbPV7mE+haYm9B1zCG6ZuAQJAECfX4TUSAfMuDhRoTrvXMo0EnoK74lQ5PMW8Hw5r2JFzEuGNs/s7QEKvrB3M/p8AFxSS/c53qMv9CaX3957z1xe9h0teCwVncgkgHQCYE6VcxIHiVU197ai9Z45jSP8cA6a5bUev9KXNzjyP5R/8NV/Zg69zLjAY8Yevkt6fQQakth95z8OvxMbHOOMzKvje8QB+zTqY/dqwFz4ityKralqcMus9m2zRmZQWjaY1+9WxaDObsDcuWC1lc16357aiBmjdJOnmGnxik8zEXITtMtps7G3OXkXFY65ZZsdaW0S37NfzBf4tT8uvcVdTWa0CE717n3kXIJ2IL9o3MSizdw1skXiVBkGApGaZ6g6D5mpOwA1MjqGWir6fufP5e8DezHls3GGLvgRb0sjoz7Ncj90aqvrmPY1CtOdznT8RV/zfnx+UsfFYtFdQWEwZEiQNNY3yyN6tY6M1gCQZGtvnzqRlA90fn21OmhGsR31rv3nJ02mmSNjH6UCE2V2ElEJ4w0ohOXD2pEma5OkwLznwb8XgMTZQnOyHKJOrKcyg+hIj51ZU4VwTOHxKe5K9pN/A2RZNoXra+4GYqyfwzlMrPSNPhAGtbgLZ9SmLi7XBi5zRx25jL9zFXgMxAhBsqrsoO/cz3J+FX1U+lXpZWbO5tGNvHPZbiVi7gx49lgGCEhbizrHmhXA7yD6UrVnqTp5c1XxB/CvZvxG84VrHgL+a5dKwB6BSWY+n3FXWZ1Sj6eZUKCTzLz5W5etYHDrYtAwNWY7ux3Y+vp0AA6Vi2WNY3cYyAANRK9pfDsQil1vBbFx4dVEF2aAoYiJUANoZ+HUXdJr9O1+7nfI+3zKOpP3Ur28e0W+d+Ctwy/ZGGv4gJiNWto5DEoVGmWM8htAQY16U/Tab0YsBseCR7SvsFfaq+JYPIy4nD8PZsabjFc7gMSzi2BIBnUkwSAddQNNghkFXs+j+UZUELz4iDwDEfirl8WWOFD+Jctsh/w4GYAt0SJBAjeKZycRGavIclivGvYxGi/0rGx1AAbn7ywfZvxq5jMCr31JYShcxF2NC0D/AEmQNQaWyqxVZpT/ANR2s9y8z23gcJwsXLxJBuHyjcgb+Gg7Tr9JOlU5ece0eofElg9N3YRUOT/KAsV7RLxP7KzbVeniEsfmFgD71iWdV5+kT0tfQ119bftNNr2g4oHzW7LDsAy/eT+lQXqre4k26JV7MY0cvc52cSwtsDaunZWMhv5W6n0MGtCjNrt48GZWX0y3H58j5h/HY1LKNcuMERd2Ow6U2xAGzEaq2tYIg2TEbjntGwgDizdLXYOT9m0Ej4xI+FLvkLrazZx+jZBsVbRoH5PP6TzlDn4Yq6ti5YcXG/MhldNywOqj69KKcjvOiJZ1Po34RfUV9j4PmO93BgsrSQVO/wDSmZhq+hqKXtMBKWIOouN/7ag5+JdjMqEkwfwZWZQpVRp5hIPTp5u/wpWwWE+Zb6qERb5gw120GNtEd9IXMqjfqTAGkn5VJVJ8y38Sipx5nHctqLgysrFXUgqwIOskDXzfEdauTevETsY2P3E8S6uBtOHsnvbU/arZQfM2NiCwJSCNp3k7GPh3NchIuIykK5XzGAR1PaO5H9aNw3ETnLlm/icdNpfK1tcztooMsNT1MAaCaqdCxmJm4Vl14K+PmGWb/wCk8PJe414oIQN3MBUUbhAe5JAn4DrH013PQdNwmtdad7+T9veI/EUxNuxcxIZmxDMly9fW4IQa5bSBWggD3p01AExIoKsqE+89FjNj25S1FdINgDXn7n8/aPXJWMuXsEjXZZ7gJ0GUAZmUbaD3Z+JOnSrqSSgJmN1KlKcp66/AMZcOsado/SrhEZuohJRCeGiE1218oHpXJ2arCBZk9T+tE6eZVXtB9mz3Lj4nAqCzEtdsEgSTu6E6STqVPUkg9DoYuZ2DtfxKXrBi1yz7M8ZiLqjEWjYsAg3GcrmYdVRQSZO0mAJnXYs3ZqBSFPMrWnR2Zf7XFRdSFUDqYArHjIBJ0BAfEObsKgOS7buMupVXExMSO8dqjb3ouwP3jQwrRr1AVB9zPOHczpdaQV8JgipGYubjMQQVC+4BBzAmBmJgCaWpyksJHg+4lVlDJyfE95ssjEYO4bYW7l8yiZDFDqNNz7wjvTJRrPoV+3fuIuzBPqK92vYxC5VxbW+KW5vi9au4XxvEvjNctIM0oHnyANqTsRGnWtS1B6JA8g649/vKKnDENrzGbgPtFtYrFjDrauKr5vCunZ8oJOn5QQDGp7GDpS1mIyJ3b8eRLBaD+UWrHD7OJ4jfs2bY8C5mDlegAAZl3ABaIERJBq3LotNFbmwqVO9fP2MSxspfxVihAdjW/iWjwrh1vD2ks2lyoghRM/U9STqTSTMWJYzRA0NCVPzZxE38XdaZW2TbQdgujH5tJntHavNZ1xstI9hPYdMoFVA+TzOXhPDLuJueHZUE7sx91R3J/QbmqcfGa46WMZOXXjr3P+0c7Xs3TJ5793P3UKFn4EEx861x0uvXJ5mEeuXb+kDUTuPcGfC3fCuQZEo40zCd/RgenTSsvIx2x34mzh5SZSbA/MR+5Xxf4/A3LN4ywDWrh6kEaN8YP1BrbxbfWq58zzubT+FyQyfmIt8ueyoBs2NuB8v+XakKf5mMMQewj4mpJigeY7l9futACDt+8bODcq4fBNeuJoHJYz+RBrkX+EGT327CrQi17aZmRnXXoq2HeoSwnGbV4lbb6juCP13HqK5Xelh+kxMMDF/2go3hI2VnIzDyoWIJXQwoJHxq3QMuQj3gTlriFwWgXW+jmM0owmPRlqhkO5LuHgT3jeES+vmt3M/74Q769Dp/zehSVM5zE/AcvX7VwZ1ZwGBBW2wgA9tfpVwtOuRIsNS7eHSuGtgghhbUQdwYH9a6x0JAeZWF5C93ieKGa4MM+S1Zlimb3S7JMFRGaOpzE1qa0tdfjfO4gCSXfzqcPK7ZMbgLrAI+JW6rgDL1ZUcLsuYhdoByyBrUrh3VOo8DUghIsVj7y5bOIDIGSGkdDInqJ+OlZPImjB2PspeIF5FcIQy508uYddZAMbH1NVnTeZbXa9fKEjfHEBcY5Es4kObdw2c7hyqZSmYLlDFe8TsQNT8ai9IYa3qaGJ1azHZWK92hrnzO/kvDXrIexcFvJZVEtuky4GYliD7upiNfjVlahV0Inl3+va1hGtncZV3Py/SpxaZ0QkohMLx0NEJ6O1EJrt29NYOpn61yExt2/sdK7qdJiNzdzzcs3Ww+HtxcXRncaD+VeojqfoavSkEdxm907o63ILrW4+B/vEXFvdvnNfuvdPZjp8hsPlVu9eJ6CsVUr/lKAP7940Yzlv8ADoEe2pU/miQT110INeJ6k+Wl5tcn7amMcpMsnf7GYYcMkCyvmU+UATtqdOogGaTw1suyRo/V53B1QJ2ngHiWNwS4r2EZFCBhOUCIJJzafzTXsaSSgJGjPOWr2uV8xG49yFexF26Fa3btwPDiYbMxLKwBkAEIeoM+lMdPYYxZnGyx3+3iL5iNaFFbdoUf/YgtwxcNjTYuXltwYe6hZkt5hqs6HZgDPfU1u+qhq7wvn2PG/wC/aZjU5Dt2s2h9pd3LfLtrB28tsSWjM53bt8FHQDSsW+97m200MfGSkaX394ZqmMShSdWnfM0/GTXkrt+ofznvKdemv5CWf7N8Mq4NXA81xnLH4MVH0Ar0GAoWkH5nlerOzZRB9o1E07M2V3z7xTD4i1Fts1yxdAOhHvZlIBI1Ejp2rN6h2vV9xNDoWUr5JRD7czo9laGMQ3TMg+YBJ/UVDpQ+gn7xzrhHqKPfUK888ebB4Y3EIDu4toSJAMEzHXRWj1rTYnXE81l3NVXtfMReXOcsS1w28QWvLcBUJC5sxGhG2+0UuWJXWt7mXj59gbTc7jlwLlh7d23ccoIElUB3KkQTtAk/GOlV0Yfpt3EzVrqYEM0bUWKe1GIt8W5hew7g5MqndpGkCNZ/5Neev6pemSaUXfPHz8zSowhagIPJnuF5nkZiJthSxKAsYnTKBOaZFXYXUbr7/RZdEeZGzB7OPf78To4VxprmJvWGCwgDIyncSQR8Qd+x09a2A3Opj13E2tWR4mrm/iD2lQI2UlgQYJkKZIjQRtual3KvmMHxE63ZwNsm7ZXFeK5JdhedNzJJNt1BBJ+H6VY+a7KFPt9pUtCKdia8ficMoF1MPN8QfGu3HcqQfKQWdtRpBJ6aDpVNmZYq6Bk0oRm2ROnlrmdrbJby/syY8m+vXUxJMSTrvEUuuQxbTRk1ADiWVZfMoPf1pqUTG5hlO417jQ/Ua1zQhNdvBhQAp0UyJ1P1319ZoC6hudC7n5fpUoTOiElEJ4yzRCeMs0QihzvzK+DOFGUFbt/LcP8AB1A/iO/yNRJ1Jqu4310SERvaTy497wr1hS11WyEDqp2J9FPXsT2q+lwOGm50bPWgslp+k8/rEPjPDThri2WuZ7oXNdy+6kjRB1J6knuKvBDAmehxcj8Shft0vgfJ+8sLhvNVjEYWMR5CSbZJiC4WZXX4H0NZeetQQrb4M8rlYb4mR9J+/wC84uReC4nP42ILqCAbeRkyxOqsNT5tCI/KNwTSmFi1IA6D9Yvk3s/0kywRWiIpBnMWCuXrDpauNbcjRlJB27jUaxVb94IKex3z/STQr/qilw/2ZoTabEXPEVFYNZCwhLEEmQxZmLaszM2bTaBT/wCMYrwNE/uIv6Q353GPjfNuEwZyXroDwCLags0dNAPKNOsUi9qr5M0MbBvyTqpdzdy1zDbxtprtoMFVykNEyADOhOhBFdSwONiGbh2Yj9lnnW5WPNPDjh8XcUiFdjctnuGMkfJpH07153Pp7LSfYz0vTbxdQPkcGNXsy4qMj4ZjDKS6eqtv8w36itHpt4KdhmT1rHK2+qPBgf2p8ex9nF2bWGdrdt0BUqF8z5iGBZtAFGQwYHmk09YxH2nm7mcMAPeLmN4y10ZHNrxc5e6UIAd4Cgj+AATOxLMeorKyma0hQJ6DpaU4KPdkEK3kj3A+/wCcuHljhS4bDpbBDGMzMPzMdSR6dvQCtWioVIFERycg32F/2/KAvanbtnBZbhibi5APeLCToenlzSddKu7WbhZlZ1gSrZlfct3MKmIs3Li3UCkEXC4eDIglSsAaHUa60eg3aDMvHyaRYB29stziOMy5VQibgJVuhMSBv1En5Gksuwg9onoPUAI+/ibuHYl3ttIyuJgMQSP3ZiRJEHSasxmLJOgg8yruY8FjLVgri7q3LjQGjWZZQsHKp6NMjtWbWETqP1D6gN7+wBnqOmvWzbQa1MsfxDF2LIt2rKxcHhgqfMChBULB1JEGI6xUMBVL2XV87PJ/mdRHqNddwbufX/JjLyAbj4jEPctm0wS2jJmzQQDoT1IAjvWxXssSZ5emsLk2aO9ahvmjg/ipmGrrqs9O8ncCBoB1j5TddiP7ldNiFEanT45tfvm29OlLFxOitjMrfDMReICWnA9RG+5gwY+U+tVsGbwJcgVfMcuT+VXsXPGvZc2UhVGsTEknvpHzNX01FTsyDvvgRU9pfPt9MQ2Fwr+GLcC4494sQDlBPugAjUazO0a7uHhoy97+8QttO9CLnKfPmJw99TevXbtgn9qrsXIXqykyQV3gaEAir8jErZfpGjIV2tuX7bcEAjUHUEdaxPEdkTc/L9KITOiElEJKISUQnDxDh1u+mW4ivlcOuYTDq0q3xBqLDY4gDqAuLc1MgZbVsG4szmMrmHQRuJ66ViXdZCWdgH58zRr6eWXuJgHA+0O9Dm7YQKgJJBZdeggzqTTv47bIqfUWP9mGP083P2+Ij3L7N4l64Ze4SxPx/pW8fOh7T2SVqnbUvgCHeWOV/wAQLBd8q+cjMCQx3yjb4tqDG3cYAd78qw/6QdD9J5nq9wNp7THDnHm2zwuyttFD3m1t2gTAHVjqSqA7AfAaSRs4uKbjr2nnrbe3mVBe5i4lj7oRb193Y+W3ZJQD4BSPKO7H4mtj0aaRsgfrFRY7niH/AMPxzhqeOWd7S6urXPFAH8QJzAeqnTvS5bEvPb4P7Sz/ADF5lncjc32+IWcyjJdSBdtzOUnYg9UOsH4jpWdkY7UN2nxL0cMIpe2bgmlrGKPd/ZXf5SZRj8Glf+oVnZSbG56L/D+X6V/YfDTL2I4wm1iLZGUhleJ7gj/4iuYpAJG5Z/iEM5rtZdEgjX5GPfH+CW8XbyXNCNUcbqe4/qOtW30rava0w8bJfHfuWVHibTWL5VLqs1pvLdtnr/fuNR01rztgOPZ9Jnr6mXKp+teD7GZ8W4lfxTJ410bwswqLPUwPuZq5ct7XAfxM3L6Ugxz6J7W9j5P6TPkDgaDiOK/EWgyW0cEzmUnOomBvI1E/StlU7FBYTxyf5rn1Dv53Lmw2XKMsZQABGwA6UwpBGxHAAOBEj2s2ma3h8mYkXCIUTqV0EfWrEYL5mX1RSyKAN8ysRYZnW3kYuxXKrGPe1G+kGd6mbk+Zi+k29eNy1uS8GmIwqG8EcoCgSZyQdzro8ARtAGm9KhULF/mb+GgsqXv51GzA4JLS5UECZ3JJPckmSfjUgoA0I6iBRoQVx3gH4hwxZYAEArOoMzvvWVldPe2/1VfR1rx7e8fx8s0roCe3eDEWLtpCjF2lc4MLt2MyIkEEGYprBwxjIU3sE7lNtqXMO8cTn4PhThWxN6+4VWZYZmGwUeYnSSSSNhqPhTSjW9zOqT0i7seDNWJ5+wq58ue5kUt5F3iNFzEZm16etcNiiSpzKbbfTVv1PiZ8Av4PG5rqYcAq8MbltQc3frPxqNZR+QI/YrVkDuB38HcZUQAQAAOwq2UwVxXmOxh71mzefI1/NkJ93yxoW2WSQBNWLU7qSo8SJcAjcovjl+weI3/HB8MYi8WZCZYZjA+AI6a1p3Lk/hP/AOb+PXG5Qnp+r/meJr4pdt3GAwVhkEEMwBGYEba/qdaX6RiZ1ak5j9xPgb8ff/qcz8vDXXpcfeGuVeYcViMTw7BsSq4d9lJlggY+fvlQFY2prIx661dz7yNVpcjtPEvJNz8v0rGHiOTOuwkohJRCY3HiiE03c2Uhdzmg9jrB+tcI2NQlb4XBXDlUqzNJDabRAlo2Ou1eMuwm9UhNkb/vc9CmQO0Fjrj+9QFzMt7Mtk22VW1BO7BdTEH3Z/SvQdG6d6T+s/keI/024OXfjS/1M4lwhuPas6jxXVfkTqfpXoFPkx97RWj2b8Ay4DatYCxeuAv4SKbmQsSFCrqEB2k6x3NJVVDhVngbLCxLNPm/jPEbuJvXL94nPcaT2A6KPRRAFeoqRa07VmTa5ZpdXsc4AtnBjEEDxcRrPZASFUeh94/H0FYufYXsK+wj9Cdq7jtxC+iW3a5qgHm0nTrp1pIeYwiGxgo95QnJ2MGC4wFQxZuXTajXW3cP7OfUTbP1rbv1bihj5ihBqtKGW57Q7GIuYO5bw9tLmYEXFYHNl72wCAXB1E/KTpWBYGKaE1cD0vXX1GIHyJVXs9wT3cdaQFgqnPcAJEhNYIG/mgQe9IUDdnE9r1q1K8Nm8k+Pfz8fpLG9o/HGtquHtmGuCbhG4TaB2zGdewPeu9QyfTXtHkzy3ScQWObWHC/1i/ydyt+Kl3JWypygLoXI316KPr8KTwsIW/W80Oo9QOORWnme878vJhWQ2EulGVi4OZlWI1zGSNzoTFMZOCg5WYrdfyqmVQnds/34i3yHxy0nEFtGzKXj4ZLN1J0JUCGGYAQdt+laKZDsi1v4mHus3s4HBJ/nzL3toAAAAANgKtAjv5StOf8AGG5jFsWmFs20z3bgHmJJGVZ0IiQd+tIZ+UtCdxG5CrFGbf6O9aG9iBv/AAeoCG/inzOoKjKJC7KSQPKp7CY1qk3kKgchS3jgn95P/wAPjsSVDEL55mnAu3DMWl5GbIzeFiVYyCB1ED3lOYj/AHNGDmu9jVW62JPMxqcKlLat9rH3/rLkxmLCWmuaEASPXt9dK0LX7ELSG+NxAxfH7oZ3zXSyKGhdAZnyqCcpOm3qO9YgutdwwbUXNh3sx64NjfGtKx32b4j/AID862Me71KwfeMKdjc6MTYW4rI4DKwIYHYg1fOOqsCp95VfNPIvgYfE3xeOW2JtpG6RqGOhDyYBE7TGulDoF53M6ro6s+lPJ8f9zR7MT+2N9wVtopUGZzPpoI1MKSdQNxSjZ1FHNjRjG6Lk0ZB7v5eJZmG46j3VtqDLTBMDYTtvVdHV677hXWp595q2YrIvc0De0nlU47DDw48e0S1udmn3kJ6TA+YHrW/i3+k3PgxC1O5ZVPKmDm2BlAd3jUddBH1r0QKhO6eU6kztkCsH+zHvj3DXC+GjWSuHE5FIzgfmdtOu5AOmlIYt693cwO29/aXZ+K/Z6aEEIPHv9zFbgePt4HiFvE3FHh3Fa27dUmPMPoJ9M1X59JeviMdGygR6Z9pdeDvrcUOpBVgCpHUEAivOz0U6KISUQkohNd0HoJ+cbfKiE0OSAWaAFzMYJ6TXCdDcImcJ4uDcw4GaMS9wkAgAymYZtJnyntrWLhMTYF3o7O/0mleg9Mk+2tRa5uxwuY68APLbCoII6IwMad2P0r0ijSb+Zt9NxiMNT87/AOpz8Evj8dhtCPMSddAYidv+aVVe/p1E/cf1l+VUwxLPuI7+0a6wwD5fzPbB32DZvvAFWYg3aNzw9n8Moy95rIM/u7n93Mv3n7VujhtTN8nc+hfZ3dDcMwkdLKj5qIP3BrByd+s2/madZ2ohfilhHtOtwkIVOYgkGOuoqiWoSrbEoLH3LN/HFw1tQ19crAgBQCApGsQABB20mmO/ur7SYdmjuXZy5xZbylfER2QgHKwO4MbddD8qVQ7EHUideH4LZt33xCIFuXFAcjrBmY7nST1gUBAG7hLXybXqFTHajwJWXPLH8fenoEC/DKP6zXn+p79bmel6Rr8MNfePHs+ZfwNrL0L5v5s7TWvha9EamF1Tf4p9zi584xetDIlsNZa24utBMT5QJ2U6zrv0rt9vBAmUbra8hO1dr78blN8r8TVMfh7jKhXxlBhQDq0TJ1kTPrFQrGtbirsGyGYeCxn0rTs0JSf4hrnE8exmA5UfANl/+NYfXdemnzuN9DVTfaw+0Zbb50tl1LFWFq2y76CRmBkPlzLlGk6ydNYY7i6tLLF2wOgR7fcxy9TXYy1tx5IPvFzmywRZuj3jaYmZ3ysQT9JNKY3+XnlSd7Otw6jSMjp50NcbhThPMj4rAWMNaE39EgGScjaH0UKAST2rdyO4v6IGx8zyjXbqFactOfHG2zeFiV8O4h1VjHzDbFTWa1NtLcSp2rs+i3giWPyrhilgSIzHMB6QAP0rTwq2Wv6veatQ0ogvmLEut4gOwGUGAY/rXnusW2JkaRiP1M2MNEZORzK8574jdgW/8pwQzFgSx7RqQAPv949NUNt2JLD2O5v9Pxardg+fynDyRZus8q6i2mjITMg7Qk6be96VZ1OxFr0R9R8H/uXZtNVNQQLyfBljcE0vpA69h1EUh0pmGUh+8wcr/wDIxn49fuJhrzWlzXAjZF7tGg+te7QbYbmGfEp3kHh12/YVrADG22uvutOYTmidIOk16G3KqrX07PeeayOn5Fl/rV6P6/Ef15cvOz3CqWnuAhznLRm97KoAidd2MTWactVATewI8OnszGw6DMOdHf7RV9p3Ka2MCHVyxFxQ89QQRoPiRV+PmNdZpvEsr6fVirtPPyZZfLjThrLa+a2jGSTuoPXWsp/4jNNfEJ1GdkohJRCar52ifkCf0ohF3mrjNuxYIv3Couk21JVtyCTJC6aBqWyWcVnt8y2lQXG/ETcBx7Drftnx7ORSkALqJkHp6j6b1k0q6WLsHe5psA1ZXcFniVtnusWWTcJB8M9z/D8K9SVOuJtrTYK1AHgTBOJ2FuS162kA+YpESpG+XeYpLqKv+H+kb5EryUdaT3cSxbD2+JYHytmS4pAfwzGZTGYAqJGYfMVOiwjTkTyLqNkSnubuF3MKrJethSSuVxbIU66w+UD5TP8AXex7lcgzPtqInXyJ7Q7mAQ2Xt+LZJLKA0MhO8GIKk6wY1nWuZWELT3A6MlVcVGiJ28d9pV7EllsZ7a3CEZWKnyHeIHlPdpOh2GlZ74vpHZ5/p+8uWxT7ne5r5d4ZcZvFbPbCAG1CswdwSBrkMAEgz8N+i19mvp8H+/eNqB53GxbN4ugh3f8AaPbZXgh8qQWBJMe8AuYyWgxSqSN9p8IfMspTprV0jED2hW1XPce2JCoFeBMZwO+ZiCYjQeaZ7I3YRyLe39pOvqdmHyBsD+e4mcG47dsk+Dce2WPmUqpXbfc6/IVBsK/EqLhhqMp1rHz7krKbLcccHf8AxC3EOPLetOl0ZPLmkmQXUhgNvKD5o9TvtSClbyEB5PzGDTk9Pb8Qw7lG/HPtxFPh+Ly3rd2FJVw0SCPeGhEbQK9eMStE7fieID2Nb3n3O/HH3n0LdvBVLMQFAkknQD1NZ5Otkz0WxrZlA4/HYhMfixZtrdzO7A7jLmJBkNGxP2pLMw6MhVZ21F8TKbDZ2r57v9v/ALCPDMPxq8uaynho27BlUEesuT9qMXCx0X/LY69+ZfZ1DIv+rtH7QRb4disQMlzEgIzFNBI0BOwyyNB161A/hcdu5U5if/lLrfpZvp3r4ltezPgK4XBqAVdnZmNwASQT7pj93aJ6TpsNAWCz6wPMZqRANrGt7CkglQSNiQNK7qWFQeSJnFGp2B+NcMN0z4gVANQRpp13FZefgPk+H0PjUYoyBUNkRH5s4NhXwt26LyXLqW28ONDO8AZt9/hStHTDjjfqbHxqO4/WgGCA6DH5nJyXy9h2w1i891bd+HkHtmYeYTqIG5FSuwLL14fj4I/7krutBSa+7Y/OOPBuEtmS4lxGSZOWRPxED6GlsbpN1Nyv3AgfnFnza7UOoy4lWKMFMNGhPevQWhyhFZ0faJLoHnxEjh+F/DX0tpbytI8qiMwAiZiCI615Wn8b+NUXEnR/T9JrMlJoJTWo4Lfuf/aj/rFeu8TH9txb5oUYtfw1205TMCyqddOxHaZ+IFJnqoot7a1Jb8uIwMUWJtjoRssIBoBAEADsIp3e+ZR9ptohJRCSiElEJy4zh9u6hS6q3EO6uoI+hFcIB4gOOYAuez3hxZW/CoCu2WQPmAQG+c0BQJLvb5maciYEf5E/FmP6mrfVb5j/AP5bM8d5nRY5OwS7Ye2f5gGH0aRUS7EaJlN2fkXL22OSIZtWAoCroAIAAAAHYCNBUYpJcshgQ2oO4IBH6UDiEB4nkjAOZbCWJ7i2o/QCrlyLV8MZHsX4mK8jYACFw1tfVRB/1DX71Cyx7P4zuVvRW45Ewu8jYNt0f/8Abc//AKqn01kGxKm8idXCuVcNh3z2kYNEAs7NG+2YmNCRpXQoHiSrx66+VENZfU/b+1Sl84+J8Lt30Nu6uZT3jT1BjQ+oroOjuV2VrYva3iLuE9neFX3jduaQM7xHr5AuvxotPqp2EcSrDxkxLPUr8whguTsHb92yCT1clvpmJj5UsmLUh2BNO7NvuXtduIRfg9kqqlBlUkhempk6ddav1EfSTQGp1eEAI6dtP7V2TI4gLivKdq/cW4XdMqFMqZQIMz+XfX7CqbKVcaMWsxVdwxOoT4bw1bNvw1ZmHUtBJnvoBU66lRdLLkQKvbA//gXBz7jZc2bLnbLO207elR9FN71F/wADT8feMVmwFUKvlUCAAAAB2GlWxsAAaEzy+p+39qJ2TL6n7f2ohMXtSCDqDuCB/aiGoKucrYQzNi3rv5QP0GlR7F+IscSg+VE5v/BeD1/YjX+Jv7/807Vz01+JD8Dj/wDrDWFwi21CIMqqIAAED7VMDUaVQo0BN2X1P2/tRqSnnh9Z/T+1c0N7huTJ6n7f2rsJMnqft/auahPVSK7CZUQkohJRCSiElEJ4aJwyV2c9pBXJ0T2idkohJRCQ0QM8rk7IK7Iie0TslEJ5XJ2Suzk9ohPDROGeV2dkWiDT2uGHtIKJwT2idkohJRCSiE8onZ7ROSUQkohJRCSiElEJKISUQn//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728" y="3284984"/>
            <a:ext cx="3662930" cy="248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444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62838900"/>
              </p:ext>
            </p:extLst>
          </p:nvPr>
        </p:nvGraphicFramePr>
        <p:xfrm>
          <a:off x="20937" y="116632"/>
          <a:ext cx="9003092" cy="6639441"/>
        </p:xfrm>
        <a:graphic>
          <a:graphicData uri="http://schemas.openxmlformats.org/drawingml/2006/table">
            <a:tbl>
              <a:tblPr firstRow="1" bandRow="1">
                <a:tableStyleId>{5C22544A-7EE6-4342-B048-85BDC9FD1C3A}</a:tableStyleId>
              </a:tblPr>
              <a:tblGrid>
                <a:gridCol w="1475915">
                  <a:extLst>
                    <a:ext uri="{9D8B030D-6E8A-4147-A177-3AD203B41FA5}">
                      <a16:colId xmlns:a16="http://schemas.microsoft.com/office/drawing/2014/main" val="20000"/>
                    </a:ext>
                  </a:extLst>
                </a:gridCol>
                <a:gridCol w="1706080">
                  <a:extLst>
                    <a:ext uri="{9D8B030D-6E8A-4147-A177-3AD203B41FA5}">
                      <a16:colId xmlns:a16="http://schemas.microsoft.com/office/drawing/2014/main" val="20001"/>
                    </a:ext>
                  </a:extLst>
                </a:gridCol>
                <a:gridCol w="1807953">
                  <a:extLst>
                    <a:ext uri="{9D8B030D-6E8A-4147-A177-3AD203B41FA5}">
                      <a16:colId xmlns:a16="http://schemas.microsoft.com/office/drawing/2014/main" val="20002"/>
                    </a:ext>
                  </a:extLst>
                </a:gridCol>
                <a:gridCol w="1880271">
                  <a:extLst>
                    <a:ext uri="{9D8B030D-6E8A-4147-A177-3AD203B41FA5}">
                      <a16:colId xmlns:a16="http://schemas.microsoft.com/office/drawing/2014/main" val="20003"/>
                    </a:ext>
                  </a:extLst>
                </a:gridCol>
                <a:gridCol w="2132873">
                  <a:extLst>
                    <a:ext uri="{9D8B030D-6E8A-4147-A177-3AD203B41FA5}">
                      <a16:colId xmlns:a16="http://schemas.microsoft.com/office/drawing/2014/main" val="20004"/>
                    </a:ext>
                  </a:extLst>
                </a:gridCol>
              </a:tblGrid>
              <a:tr h="558490">
                <a:tc>
                  <a:txBody>
                    <a:bodyPr/>
                    <a:lstStyle/>
                    <a:p>
                      <a:pPr algn="ctr"/>
                      <a:r>
                        <a:rPr lang="en-US" sz="1800" dirty="0" smtClean="0"/>
                        <a:t>Year Group</a:t>
                      </a:r>
                      <a:endParaRPr lang="en-GB" sz="1800" dirty="0"/>
                    </a:p>
                  </a:txBody>
                  <a:tcPr/>
                </a:tc>
                <a:tc>
                  <a:txBody>
                    <a:bodyPr/>
                    <a:lstStyle/>
                    <a:p>
                      <a:pPr algn="ctr"/>
                      <a:r>
                        <a:rPr lang="en-US" sz="1800" dirty="0" smtClean="0"/>
                        <a:t>Objective</a:t>
                      </a:r>
                      <a:endParaRPr lang="en-GB" sz="1800" dirty="0"/>
                    </a:p>
                  </a:txBody>
                  <a:tcPr/>
                </a:tc>
                <a:tc gridSpan="3">
                  <a:txBody>
                    <a:bodyPr/>
                    <a:lstStyle/>
                    <a:p>
                      <a:pPr algn="ctr"/>
                      <a:r>
                        <a:rPr lang="en-GB" sz="1800" dirty="0" smtClean="0"/>
                        <a:t>Reasoning Tasks</a:t>
                      </a:r>
                      <a:endParaRPr lang="en-GB" sz="1800" dirty="0"/>
                    </a:p>
                  </a:txBody>
                  <a:tcPr/>
                </a:tc>
                <a:tc hMerge="1">
                  <a:txBody>
                    <a:bodyPr/>
                    <a:lstStyle/>
                    <a:p>
                      <a:endParaRPr lang="en-GB" sz="1800" dirty="0"/>
                    </a:p>
                  </a:txBody>
                  <a:tcPr/>
                </a:tc>
                <a:tc hMerge="1">
                  <a:txBody>
                    <a:bodyPr/>
                    <a:lstStyle/>
                    <a:p>
                      <a:endParaRPr lang="en-GB" sz="1800" dirty="0"/>
                    </a:p>
                  </a:txBody>
                  <a:tcPr/>
                </a:tc>
                <a:extLst>
                  <a:ext uri="{0D108BD9-81ED-4DB2-BD59-A6C34878D82A}">
                    <a16:rowId xmlns:a16="http://schemas.microsoft.com/office/drawing/2014/main" val="10000"/>
                  </a:ext>
                </a:extLst>
              </a:tr>
              <a:tr h="1799501">
                <a:tc>
                  <a:txBody>
                    <a:bodyPr/>
                    <a:lstStyle/>
                    <a:p>
                      <a:pPr algn="ctr"/>
                      <a:r>
                        <a:rPr lang="en-US" sz="1800" dirty="0" smtClean="0">
                          <a:latin typeface="Comic Sans MS" panose="030F0702030302020204" pitchFamily="66" charset="0"/>
                        </a:rPr>
                        <a:t>Year 1</a:t>
                      </a:r>
                      <a:endParaRPr lang="en-GB" sz="1800" dirty="0">
                        <a:latin typeface="Comic Sans MS" panose="030F0702030302020204" pitchFamily="66" charset="0"/>
                      </a:endParaRPr>
                    </a:p>
                  </a:txBody>
                  <a:tcPr anchor="ctr"/>
                </a:tc>
                <a:tc>
                  <a:txBody>
                    <a:bodyPr/>
                    <a:lstStyle/>
                    <a:p>
                      <a:pPr algn="l"/>
                      <a:r>
                        <a:rPr lang="en-US" sz="1200" kern="1200" dirty="0" smtClean="0">
                          <a:solidFill>
                            <a:schemeClr val="dk1"/>
                          </a:solidFill>
                          <a:effectLst/>
                          <a:latin typeface="Comic Sans MS" panose="030F0702030302020204" pitchFamily="66" charset="0"/>
                          <a:ea typeface="+mn-ea"/>
                          <a:cs typeface="+mn-cs"/>
                        </a:rPr>
                        <a:t>Read, write and interpret mathematical statements involving addition (+), subtraction (-) and equals (=) signs </a:t>
                      </a:r>
                      <a:endParaRPr lang="en-GB" sz="1200" kern="1200" dirty="0" smtClean="0">
                        <a:solidFill>
                          <a:schemeClr val="dk1"/>
                        </a:solidFill>
                        <a:effectLst/>
                        <a:latin typeface="Comic Sans MS" panose="030F0702030302020204" pitchFamily="66" charset="0"/>
                        <a:ea typeface="+mn-ea"/>
                        <a:cs typeface="+mn-cs"/>
                      </a:endParaRPr>
                    </a:p>
                    <a:p>
                      <a:pPr algn="l"/>
                      <a:r>
                        <a:rPr lang="en-GB" sz="1200" kern="1200" dirty="0" smtClean="0">
                          <a:solidFill>
                            <a:schemeClr val="dk1"/>
                          </a:solidFill>
                          <a:effectLst/>
                          <a:latin typeface="Comic Sans MS" panose="030F0702030302020204" pitchFamily="66" charset="0"/>
                          <a:ea typeface="+mn-ea"/>
                          <a:cs typeface="+mn-cs"/>
                        </a:rPr>
                        <a:t>(appears also in Written Methods)</a:t>
                      </a:r>
                      <a:endParaRPr lang="en-GB" sz="1200"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l">
                        <a:spcBef>
                          <a:spcPts val="1000"/>
                        </a:spcBef>
                        <a:spcAft>
                          <a:spcPts val="0"/>
                        </a:spcAft>
                      </a:pPr>
                      <a:r>
                        <a:rPr lang="en-US" sz="1200" b="1"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Fact families</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lgn="l">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Which four number sentences link these numbers?   12, 15, 3</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lgn="l">
                        <a:spcAft>
                          <a:spcPts val="0"/>
                        </a:spcAft>
                      </a:pPr>
                      <a:endParaRPr lang="en-GB" sz="1200"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spcBef>
                          <a:spcPts val="1000"/>
                        </a:spcBef>
                        <a:spcAft>
                          <a:spcPts val="0"/>
                        </a:spcAft>
                      </a:pPr>
                      <a:r>
                        <a:rPr lang="en-US" sz="1200" b="1"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What else do you know?</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If you know this:</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12 – 9 = 3</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what other facts do you know?</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lgn="ctr">
                        <a:spcAft>
                          <a:spcPts val="0"/>
                        </a:spcAft>
                      </a:pPr>
                      <a:endParaRPr lang="en-GB" sz="1200" dirty="0">
                        <a:effectLst/>
                        <a:latin typeface="Comic Sans MS" panose="030F0702030302020204" pitchFamily="66" charset="0"/>
                        <a:ea typeface="Times New Roman" panose="02020603050405020304" pitchFamily="18" charset="0"/>
                      </a:endParaRPr>
                    </a:p>
                  </a:txBody>
                  <a:tcPr marL="68580" marR="68580" marT="0" marB="0"/>
                </a:tc>
                <a:tc>
                  <a:txBody>
                    <a:bodyPr/>
                    <a:lstStyle/>
                    <a:p>
                      <a:pPr algn="l">
                        <a:spcAft>
                          <a:spcPts val="0"/>
                        </a:spcAft>
                      </a:pPr>
                      <a:r>
                        <a:rPr lang="en-US" sz="1200" b="1"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Missing symbols</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lgn="l">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Write the missing symbols </a:t>
                      </a:r>
                    </a:p>
                    <a:p>
                      <a:pPr algn="l">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 +   -  =) in these number sentences:</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lgn="l">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17               3              20  </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lgn="l">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lgn="l">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18               20              2  </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lgn="ctr">
                        <a:spcAft>
                          <a:spcPts val="0"/>
                        </a:spcAft>
                      </a:pPr>
                      <a:endParaRPr lang="en-GB" sz="1200" dirty="0">
                        <a:effectLst/>
                        <a:latin typeface="Comic Sans MS" panose="030F07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861500">
                <a:tc>
                  <a:txBody>
                    <a:bodyPr/>
                    <a:lstStyle/>
                    <a:p>
                      <a:pPr algn="ctr"/>
                      <a:r>
                        <a:rPr lang="en-US" sz="1800" dirty="0" smtClean="0">
                          <a:latin typeface="Comic Sans MS" panose="030F0702030302020204" pitchFamily="66" charset="0"/>
                        </a:rPr>
                        <a:t>Year 2</a:t>
                      </a:r>
                      <a:endParaRPr lang="en-GB" sz="1800" dirty="0">
                        <a:latin typeface="Comic Sans MS" panose="030F0702030302020204" pitchFamily="66" charset="0"/>
                      </a:endParaRPr>
                    </a:p>
                  </a:txBody>
                  <a:tcPr anchor="ctr"/>
                </a:tc>
                <a:tc>
                  <a:txBody>
                    <a:bodyPr/>
                    <a:lstStyle/>
                    <a:p>
                      <a:r>
                        <a:rPr lang="en-GB" sz="1200" kern="1200" dirty="0" smtClean="0">
                          <a:solidFill>
                            <a:schemeClr val="dk1"/>
                          </a:solidFill>
                          <a:effectLst/>
                          <a:latin typeface="Comic Sans MS" panose="030F0702030302020204" pitchFamily="66" charset="0"/>
                          <a:ea typeface="+mn-ea"/>
                          <a:cs typeface="+mn-cs"/>
                        </a:rPr>
                        <a:t>Show that addition of two numbers can be done in any order (commutative) and subtraction of one number from another cannot </a:t>
                      </a:r>
                      <a:endParaRPr lang="en-GB" sz="1200" dirty="0">
                        <a:latin typeface="Comic Sans MS" panose="030F0702030302020204" pitchFamily="66" charset="0"/>
                      </a:endParaRPr>
                    </a:p>
                  </a:txBody>
                  <a:tcPr marL="68580" marR="68580" marT="0" marB="0"/>
                </a:tc>
                <a:tc>
                  <a:txBody>
                    <a:bodyPr/>
                    <a:lstStyle/>
                    <a:p>
                      <a:r>
                        <a:rPr lang="en-US" sz="1200" b="1" kern="1200" dirty="0" smtClean="0">
                          <a:solidFill>
                            <a:schemeClr val="dk1"/>
                          </a:solidFill>
                          <a:effectLst/>
                          <a:latin typeface="Comic Sans MS" panose="030F0702030302020204" pitchFamily="66" charset="0"/>
                          <a:ea typeface="+mn-ea"/>
                          <a:cs typeface="+mn-cs"/>
                        </a:rPr>
                        <a:t>Fact families</a:t>
                      </a:r>
                      <a:endParaRPr lang="en-GB" sz="1200" kern="1200" dirty="0" smtClean="0">
                        <a:solidFill>
                          <a:schemeClr val="dk1"/>
                        </a:solidFill>
                        <a:effectLst/>
                        <a:latin typeface="Comic Sans MS" panose="030F0702030302020204" pitchFamily="66" charset="0"/>
                        <a:ea typeface="+mn-ea"/>
                        <a:cs typeface="+mn-cs"/>
                      </a:endParaRPr>
                    </a:p>
                    <a:p>
                      <a:r>
                        <a:rPr lang="en-US" sz="1200" kern="1200" dirty="0" smtClean="0">
                          <a:solidFill>
                            <a:schemeClr val="dk1"/>
                          </a:solidFill>
                          <a:effectLst/>
                          <a:latin typeface="Comic Sans MS" panose="030F0702030302020204" pitchFamily="66" charset="0"/>
                          <a:ea typeface="+mn-ea"/>
                          <a:cs typeface="+mn-cs"/>
                        </a:rPr>
                        <a:t>Which four number sentences link these numbers?   </a:t>
                      </a:r>
                      <a:endParaRPr lang="en-GB" sz="1200" kern="1200" dirty="0" smtClean="0">
                        <a:solidFill>
                          <a:schemeClr val="dk1"/>
                        </a:solidFill>
                        <a:effectLst/>
                        <a:latin typeface="Comic Sans MS" panose="030F0702030302020204" pitchFamily="66" charset="0"/>
                        <a:ea typeface="+mn-ea"/>
                        <a:cs typeface="+mn-cs"/>
                      </a:endParaRPr>
                    </a:p>
                    <a:p>
                      <a:r>
                        <a:rPr lang="en-US" sz="1200" kern="1200" dirty="0" smtClean="0">
                          <a:solidFill>
                            <a:schemeClr val="dk1"/>
                          </a:solidFill>
                          <a:effectLst/>
                          <a:latin typeface="Comic Sans MS" panose="030F0702030302020204" pitchFamily="66" charset="0"/>
                          <a:ea typeface="+mn-ea"/>
                          <a:cs typeface="+mn-cs"/>
                        </a:rPr>
                        <a:t>100, 67, 33</a:t>
                      </a:r>
                      <a:endParaRPr lang="en-GB" sz="1200" kern="1200" dirty="0" smtClean="0">
                        <a:solidFill>
                          <a:schemeClr val="dk1"/>
                        </a:solidFill>
                        <a:effectLst/>
                        <a:latin typeface="Comic Sans MS" panose="030F0702030302020204" pitchFamily="66" charset="0"/>
                        <a:ea typeface="+mn-ea"/>
                        <a:cs typeface="+mn-cs"/>
                      </a:endParaRPr>
                    </a:p>
                    <a:p>
                      <a:endParaRPr lang="en-GB" sz="1200" dirty="0">
                        <a:latin typeface="Comic Sans MS" panose="030F0702030302020204" pitchFamily="66" charset="0"/>
                      </a:endParaRPr>
                    </a:p>
                  </a:txBody>
                  <a:tcPr marL="68580" marR="68580" marT="0" marB="0"/>
                </a:tc>
                <a:tc>
                  <a:txBody>
                    <a:bodyPr/>
                    <a:lstStyle/>
                    <a:p>
                      <a:r>
                        <a:rPr lang="en-US" sz="1200" b="1" kern="1200" dirty="0" smtClean="0">
                          <a:solidFill>
                            <a:schemeClr val="dk1"/>
                          </a:solidFill>
                          <a:effectLst/>
                          <a:latin typeface="Comic Sans MS" panose="030F0702030302020204" pitchFamily="66" charset="0"/>
                          <a:ea typeface="+mn-ea"/>
                          <a:cs typeface="+mn-cs"/>
                        </a:rPr>
                        <a:t>What else do you know?</a:t>
                      </a:r>
                      <a:endParaRPr lang="en-GB" sz="1200" kern="1200" dirty="0" smtClean="0">
                        <a:solidFill>
                          <a:schemeClr val="dk1"/>
                        </a:solidFill>
                        <a:effectLst/>
                        <a:latin typeface="Comic Sans MS" panose="030F0702030302020204" pitchFamily="66" charset="0"/>
                        <a:ea typeface="+mn-ea"/>
                        <a:cs typeface="+mn-cs"/>
                      </a:endParaRPr>
                    </a:p>
                    <a:p>
                      <a:r>
                        <a:rPr lang="en-US" sz="1200" kern="1200" dirty="0" smtClean="0">
                          <a:solidFill>
                            <a:schemeClr val="dk1"/>
                          </a:solidFill>
                          <a:effectLst/>
                          <a:latin typeface="Comic Sans MS" panose="030F0702030302020204" pitchFamily="66" charset="0"/>
                          <a:ea typeface="+mn-ea"/>
                          <a:cs typeface="+mn-cs"/>
                        </a:rPr>
                        <a:t>If you know this:</a:t>
                      </a:r>
                      <a:endParaRPr lang="en-GB" sz="1200" kern="1200" dirty="0" smtClean="0">
                        <a:solidFill>
                          <a:schemeClr val="dk1"/>
                        </a:solidFill>
                        <a:effectLst/>
                        <a:latin typeface="Comic Sans MS" panose="030F0702030302020204" pitchFamily="66" charset="0"/>
                        <a:ea typeface="+mn-ea"/>
                        <a:cs typeface="+mn-cs"/>
                      </a:endParaRPr>
                    </a:p>
                    <a:p>
                      <a:r>
                        <a:rPr lang="en-US" sz="1200" kern="1200" dirty="0" smtClean="0">
                          <a:solidFill>
                            <a:schemeClr val="dk1"/>
                          </a:solidFill>
                          <a:effectLst/>
                          <a:latin typeface="Comic Sans MS" panose="030F0702030302020204" pitchFamily="66" charset="0"/>
                          <a:ea typeface="+mn-ea"/>
                          <a:cs typeface="+mn-cs"/>
                        </a:rPr>
                        <a:t>87 = 100 – 13</a:t>
                      </a:r>
                      <a:endParaRPr lang="en-GB" sz="1200" kern="1200" dirty="0" smtClean="0">
                        <a:solidFill>
                          <a:schemeClr val="dk1"/>
                        </a:solidFill>
                        <a:effectLst/>
                        <a:latin typeface="Comic Sans MS" panose="030F0702030302020204" pitchFamily="66" charset="0"/>
                        <a:ea typeface="+mn-ea"/>
                        <a:cs typeface="+mn-cs"/>
                      </a:endParaRPr>
                    </a:p>
                    <a:p>
                      <a:r>
                        <a:rPr lang="en-US" sz="1200" kern="1200" dirty="0" smtClean="0">
                          <a:solidFill>
                            <a:schemeClr val="dk1"/>
                          </a:solidFill>
                          <a:effectLst/>
                          <a:latin typeface="Comic Sans MS" panose="030F0702030302020204" pitchFamily="66" charset="0"/>
                          <a:ea typeface="+mn-ea"/>
                          <a:cs typeface="+mn-cs"/>
                        </a:rPr>
                        <a:t>what other facts do you know?</a:t>
                      </a:r>
                      <a:endParaRPr lang="en-GB" sz="1200" kern="1200" dirty="0" smtClean="0">
                        <a:solidFill>
                          <a:schemeClr val="dk1"/>
                        </a:solidFill>
                        <a:effectLst/>
                        <a:latin typeface="Comic Sans MS" panose="030F0702030302020204" pitchFamily="66" charset="0"/>
                        <a:ea typeface="+mn-ea"/>
                        <a:cs typeface="+mn-cs"/>
                      </a:endParaRPr>
                    </a:p>
                    <a:p>
                      <a:endParaRPr lang="en-GB" sz="1200" dirty="0">
                        <a:latin typeface="Comic Sans MS" panose="030F0702030302020204" pitchFamily="66" charset="0"/>
                      </a:endParaRPr>
                    </a:p>
                  </a:txBody>
                  <a:tcPr marL="68580" marR="68580" marT="0" marB="0"/>
                </a:tc>
                <a:tc>
                  <a:txBody>
                    <a:bodyPr/>
                    <a:lstStyle/>
                    <a:p>
                      <a:pPr>
                        <a:spcAft>
                          <a:spcPts val="0"/>
                        </a:spcAft>
                      </a:pPr>
                      <a:r>
                        <a:rPr lang="en-US" sz="1200" b="1"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Missing symbols</a:t>
                      </a: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Write the missing symbols (+  -  =) in these number sentences:</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80               20              100 </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100             70              30  </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a:t>
                      </a:r>
                      <a:endParaRPr lang="en-GB" sz="1200" dirty="0" smtClean="0">
                        <a:solidFill>
                          <a:srgbClr val="000000"/>
                        </a:solidFill>
                        <a:effectLst/>
                        <a:latin typeface="Comic Sans MS" panose="030F0702030302020204" pitchFamily="66" charset="0"/>
                        <a:ea typeface="Times New Roman" panose="02020603050405020304" pitchFamily="18" charset="0"/>
                      </a:endParaRPr>
                    </a:p>
                    <a:p>
                      <a:pPr>
                        <a:spcAft>
                          <a:spcPts val="0"/>
                        </a:spcAft>
                      </a:pPr>
                      <a:r>
                        <a:rPr lang="en-US" sz="1200" dirty="0" smtClean="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87               13              100  </a:t>
                      </a:r>
                      <a:endParaRPr lang="en-GB" sz="1200" dirty="0" smtClean="0">
                        <a:solidFill>
                          <a:srgbClr val="000000"/>
                        </a:solidFill>
                        <a:effectLst/>
                        <a:latin typeface="Comic Sans MS" panose="030F0702030302020204" pitchFamily="66" charset="0"/>
                        <a:ea typeface="Times New Roman" panose="02020603050405020304" pitchFamily="18" charset="0"/>
                      </a:endParaRPr>
                    </a:p>
                    <a:p>
                      <a:endParaRPr lang="en-GB" sz="1200" dirty="0">
                        <a:latin typeface="Comic Sans MS" panose="030F0702030302020204" pitchFamily="66" charset="0"/>
                      </a:endParaRPr>
                    </a:p>
                  </a:txBody>
                  <a:tcPr marL="68580" marR="68580" marT="0" marB="0"/>
                </a:tc>
                <a:extLst>
                  <a:ext uri="{0D108BD9-81ED-4DB2-BD59-A6C34878D82A}">
                    <a16:rowId xmlns:a16="http://schemas.microsoft.com/office/drawing/2014/main" val="10002"/>
                  </a:ext>
                </a:extLst>
              </a:tr>
              <a:tr h="2419950">
                <a:tc>
                  <a:txBody>
                    <a:bodyPr/>
                    <a:lstStyle/>
                    <a:p>
                      <a:pPr algn="ctr"/>
                      <a:r>
                        <a:rPr lang="en-GB" sz="1800" dirty="0" smtClean="0">
                          <a:latin typeface="Comic Sans MS" panose="030F0702030302020204" pitchFamily="66" charset="0"/>
                        </a:rPr>
                        <a:t>Year 3</a:t>
                      </a:r>
                      <a:endParaRPr lang="en-GB" sz="1800" dirty="0">
                        <a:latin typeface="Comic Sans MS" panose="030F0702030302020204" pitchFamily="66"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Comic Sans MS" panose="030F0702030302020204" pitchFamily="66" charset="0"/>
                          <a:ea typeface="+mn-ea"/>
                          <a:cs typeface="+mn-cs"/>
                        </a:rPr>
                        <a:t>estimate the answer to a calculation and use inverse operations to check answers </a:t>
                      </a:r>
                      <a:endParaRPr lang="en-GB" sz="1200" kern="1200" dirty="0" smtClean="0">
                        <a:solidFill>
                          <a:schemeClr val="dk1"/>
                        </a:solidFill>
                        <a:effectLst/>
                        <a:latin typeface="Comic Sans MS" panose="030F0702030302020204" pitchFamily="66" charset="0"/>
                        <a:ea typeface="+mn-ea"/>
                        <a:cs typeface="+mn-cs"/>
                      </a:endParaRPr>
                    </a:p>
                    <a:p>
                      <a:pPr>
                        <a:spcAft>
                          <a:spcPts val="0"/>
                        </a:spcAft>
                      </a:pPr>
                      <a:endParaRPr lang="en-GB" sz="1200" dirty="0">
                        <a:effectLst/>
                        <a:latin typeface="Comic Sans MS" panose="030F0702030302020204" pitchFamily="66" charset="0"/>
                        <a:ea typeface="Times New Roman" panose="02020603050405020304" pitchFamily="18" charset="0"/>
                      </a:endParaRPr>
                    </a:p>
                  </a:txBody>
                  <a:tcPr marL="68580" marR="68580" marT="0" marB="0"/>
                </a:tc>
                <a:tc>
                  <a:txBody>
                    <a:bodyPr/>
                    <a:lstStyle/>
                    <a:p>
                      <a:r>
                        <a:rPr lang="en-GB" sz="1200" b="1" kern="1200" dirty="0" smtClean="0">
                          <a:solidFill>
                            <a:schemeClr val="dk1"/>
                          </a:solidFill>
                          <a:effectLst/>
                          <a:latin typeface="Comic Sans MS" panose="030F0702030302020204" pitchFamily="66" charset="0"/>
                          <a:ea typeface="+mn-ea"/>
                          <a:cs typeface="+mn-cs"/>
                        </a:rPr>
                        <a:t>Making an estimate</a:t>
                      </a:r>
                      <a:endParaRPr lang="en-GB" sz="1200" kern="1200" dirty="0" smtClean="0">
                        <a:solidFill>
                          <a:schemeClr val="dk1"/>
                        </a:solidFill>
                        <a:effectLst/>
                        <a:latin typeface="Comic Sans MS" panose="030F0702030302020204" pitchFamily="66" charset="0"/>
                        <a:ea typeface="+mn-ea"/>
                        <a:cs typeface="+mn-cs"/>
                      </a:endParaRPr>
                    </a:p>
                    <a:p>
                      <a:r>
                        <a:rPr lang="en-GB" sz="1200" kern="1200" dirty="0" smtClean="0">
                          <a:solidFill>
                            <a:schemeClr val="dk1"/>
                          </a:solidFill>
                          <a:effectLst/>
                          <a:latin typeface="Comic Sans MS" panose="030F0702030302020204" pitchFamily="66" charset="0"/>
                          <a:ea typeface="+mn-ea"/>
                          <a:cs typeface="+mn-cs"/>
                        </a:rPr>
                        <a:t>Which of these number sentences have the answer that is between 50 and 60</a:t>
                      </a:r>
                    </a:p>
                    <a:p>
                      <a:r>
                        <a:rPr lang="en-GB" sz="1200" kern="1200" dirty="0" smtClean="0">
                          <a:solidFill>
                            <a:schemeClr val="dk1"/>
                          </a:solidFill>
                          <a:effectLst/>
                          <a:latin typeface="Comic Sans MS" panose="030F0702030302020204" pitchFamily="66" charset="0"/>
                          <a:ea typeface="+mn-ea"/>
                          <a:cs typeface="+mn-cs"/>
                        </a:rPr>
                        <a:t>174  - 119   </a:t>
                      </a:r>
                    </a:p>
                    <a:p>
                      <a:r>
                        <a:rPr lang="en-GB" sz="1200" kern="1200" dirty="0" smtClean="0">
                          <a:solidFill>
                            <a:schemeClr val="dk1"/>
                          </a:solidFill>
                          <a:effectLst/>
                          <a:latin typeface="Comic Sans MS" panose="030F0702030302020204" pitchFamily="66" charset="0"/>
                          <a:ea typeface="+mn-ea"/>
                          <a:cs typeface="+mn-cs"/>
                        </a:rPr>
                        <a:t>333 – 276</a:t>
                      </a:r>
                    </a:p>
                    <a:p>
                      <a:r>
                        <a:rPr lang="en-GB" sz="1200" kern="1200" dirty="0" smtClean="0">
                          <a:solidFill>
                            <a:schemeClr val="dk1"/>
                          </a:solidFill>
                          <a:effectLst/>
                          <a:latin typeface="Comic Sans MS" panose="030F0702030302020204" pitchFamily="66" charset="0"/>
                          <a:ea typeface="+mn-ea"/>
                          <a:cs typeface="+mn-cs"/>
                        </a:rPr>
                        <a:t>932 - 871</a:t>
                      </a:r>
                    </a:p>
                    <a:p>
                      <a:pPr>
                        <a:spcAft>
                          <a:spcPts val="0"/>
                        </a:spcAft>
                      </a:pPr>
                      <a:endParaRPr lang="en-GB" sz="1200" dirty="0">
                        <a:effectLst/>
                        <a:latin typeface="Comic Sans MS" panose="030F0702030302020204" pitchFamily="66" charset="0"/>
                        <a:ea typeface="Times New Roman" panose="02020603050405020304" pitchFamily="18" charset="0"/>
                      </a:endParaRPr>
                    </a:p>
                  </a:txBody>
                  <a:tcPr marL="68580" marR="68580" marT="0" marB="0"/>
                </a:tc>
                <a:tc>
                  <a:txBody>
                    <a:bodyPr/>
                    <a:lstStyle/>
                    <a:p>
                      <a:r>
                        <a:rPr lang="en-GB" sz="1200" b="1" kern="1200" dirty="0" smtClean="0">
                          <a:solidFill>
                            <a:schemeClr val="dk1"/>
                          </a:solidFill>
                          <a:effectLst/>
                          <a:latin typeface="Comic Sans MS" panose="030F0702030302020204" pitchFamily="66" charset="0"/>
                          <a:ea typeface="+mn-ea"/>
                          <a:cs typeface="+mn-cs"/>
                        </a:rPr>
                        <a:t>Always, sometimes, never</a:t>
                      </a:r>
                      <a:endParaRPr lang="en-GB" sz="1200" kern="1200" dirty="0" smtClean="0">
                        <a:solidFill>
                          <a:schemeClr val="dk1"/>
                        </a:solidFill>
                        <a:effectLst/>
                        <a:latin typeface="Comic Sans MS" panose="030F0702030302020204" pitchFamily="66" charset="0"/>
                        <a:ea typeface="+mn-ea"/>
                        <a:cs typeface="+mn-cs"/>
                      </a:endParaRPr>
                    </a:p>
                    <a:p>
                      <a:r>
                        <a:rPr lang="en-GB" sz="1200" kern="1200" dirty="0" smtClean="0">
                          <a:solidFill>
                            <a:schemeClr val="dk1"/>
                          </a:solidFill>
                          <a:effectLst/>
                          <a:latin typeface="Comic Sans MS" panose="030F0702030302020204" pitchFamily="66" charset="0"/>
                          <a:ea typeface="+mn-ea"/>
                          <a:cs typeface="+mn-cs"/>
                        </a:rPr>
                        <a:t>Is it always, sometimes or never true that if you subtract a multiple of 10 from any number the units digit of that number stays the same.</a:t>
                      </a:r>
                    </a:p>
                    <a:p>
                      <a:r>
                        <a:rPr lang="en-GB" sz="1200" kern="1200" dirty="0" smtClean="0">
                          <a:solidFill>
                            <a:schemeClr val="dk1"/>
                          </a:solidFill>
                          <a:effectLst/>
                          <a:latin typeface="Comic Sans MS" panose="030F0702030302020204" pitchFamily="66" charset="0"/>
                          <a:ea typeface="+mn-ea"/>
                          <a:cs typeface="+mn-cs"/>
                        </a:rPr>
                        <a:t>Is it always, sometimes or never true that when you add two numbers together you will get an even number</a:t>
                      </a:r>
                      <a:endParaRPr lang="en-GB" sz="1200" dirty="0">
                        <a:effectLst/>
                        <a:latin typeface="Comic Sans MS" panose="030F0702030302020204" pitchFamily="66" charset="0"/>
                        <a:ea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effectLst/>
                          <a:latin typeface="Comic Sans MS" panose="030F0702030302020204" pitchFamily="66" charset="0"/>
                          <a:ea typeface="+mn-ea"/>
                          <a:cs typeface="+mn-cs"/>
                        </a:rPr>
                        <a:t>Always, sometimes, never</a:t>
                      </a:r>
                      <a:endParaRPr lang="en-GB" sz="1200" kern="1200" dirty="0" smtClean="0">
                        <a:solidFill>
                          <a:schemeClr val="dk1"/>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Comic Sans MS" panose="030F0702030302020204" pitchFamily="66" charset="0"/>
                          <a:ea typeface="+mn-ea"/>
                          <a:cs typeface="+mn-cs"/>
                        </a:rPr>
                        <a:t>Is it always, sometimes or never true that when you add two numbers together you will get an even number</a:t>
                      </a:r>
                      <a:endParaRPr lang="en-GB" sz="1200" dirty="0" smtClean="0">
                        <a:effectLst/>
                        <a:latin typeface="Comic Sans MS" panose="030F0702030302020204" pitchFamily="66" charset="0"/>
                        <a:ea typeface="Times New Roman" panose="02020603050405020304" pitchFamily="18" charset="0"/>
                      </a:endParaRPr>
                    </a:p>
                    <a:p>
                      <a:pPr>
                        <a:spcAft>
                          <a:spcPts val="0"/>
                        </a:spcAft>
                      </a:pPr>
                      <a:endParaRPr lang="en-GB" sz="1200" dirty="0">
                        <a:effectLst/>
                        <a:latin typeface="Comic Sans MS" panose="030F0702030302020204" pitchFamily="66"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7027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6952798"/>
              </p:ext>
            </p:extLst>
          </p:nvPr>
        </p:nvGraphicFramePr>
        <p:xfrm>
          <a:off x="10790" y="116632"/>
          <a:ext cx="9003092" cy="6946936"/>
        </p:xfrm>
        <a:graphic>
          <a:graphicData uri="http://schemas.openxmlformats.org/drawingml/2006/table">
            <a:tbl>
              <a:tblPr firstRow="1" bandRow="1">
                <a:tableStyleId>{5C22544A-7EE6-4342-B048-85BDC9FD1C3A}</a:tableStyleId>
              </a:tblPr>
              <a:tblGrid>
                <a:gridCol w="1475915">
                  <a:extLst>
                    <a:ext uri="{9D8B030D-6E8A-4147-A177-3AD203B41FA5}">
                      <a16:colId xmlns:a16="http://schemas.microsoft.com/office/drawing/2014/main" val="20000"/>
                    </a:ext>
                  </a:extLst>
                </a:gridCol>
                <a:gridCol w="1706080">
                  <a:extLst>
                    <a:ext uri="{9D8B030D-6E8A-4147-A177-3AD203B41FA5}">
                      <a16:colId xmlns:a16="http://schemas.microsoft.com/office/drawing/2014/main" val="20001"/>
                    </a:ext>
                  </a:extLst>
                </a:gridCol>
                <a:gridCol w="1807953">
                  <a:extLst>
                    <a:ext uri="{9D8B030D-6E8A-4147-A177-3AD203B41FA5}">
                      <a16:colId xmlns:a16="http://schemas.microsoft.com/office/drawing/2014/main" val="20002"/>
                    </a:ext>
                  </a:extLst>
                </a:gridCol>
                <a:gridCol w="1880271">
                  <a:extLst>
                    <a:ext uri="{9D8B030D-6E8A-4147-A177-3AD203B41FA5}">
                      <a16:colId xmlns:a16="http://schemas.microsoft.com/office/drawing/2014/main" val="20003"/>
                    </a:ext>
                  </a:extLst>
                </a:gridCol>
                <a:gridCol w="2132873">
                  <a:extLst>
                    <a:ext uri="{9D8B030D-6E8A-4147-A177-3AD203B41FA5}">
                      <a16:colId xmlns:a16="http://schemas.microsoft.com/office/drawing/2014/main" val="20004"/>
                    </a:ext>
                  </a:extLst>
                </a:gridCol>
              </a:tblGrid>
              <a:tr h="558490">
                <a:tc>
                  <a:txBody>
                    <a:bodyPr/>
                    <a:lstStyle/>
                    <a:p>
                      <a:pPr algn="ctr"/>
                      <a:r>
                        <a:rPr lang="en-US" sz="1800" dirty="0" smtClean="0"/>
                        <a:t>Year Group</a:t>
                      </a:r>
                      <a:endParaRPr lang="en-GB" sz="1800" dirty="0"/>
                    </a:p>
                  </a:txBody>
                  <a:tcPr/>
                </a:tc>
                <a:tc>
                  <a:txBody>
                    <a:bodyPr/>
                    <a:lstStyle/>
                    <a:p>
                      <a:pPr algn="ctr"/>
                      <a:r>
                        <a:rPr lang="en-US" sz="1800" dirty="0" smtClean="0"/>
                        <a:t>Objective</a:t>
                      </a:r>
                      <a:endParaRPr lang="en-GB" sz="1800" dirty="0"/>
                    </a:p>
                  </a:txBody>
                  <a:tcPr/>
                </a:tc>
                <a:tc gridSpan="3">
                  <a:txBody>
                    <a:bodyPr/>
                    <a:lstStyle/>
                    <a:p>
                      <a:pPr algn="ctr"/>
                      <a:r>
                        <a:rPr lang="en-GB" sz="1800" dirty="0" smtClean="0"/>
                        <a:t>Reasoning Tasks</a:t>
                      </a:r>
                      <a:endParaRPr lang="en-GB" sz="1800" dirty="0"/>
                    </a:p>
                  </a:txBody>
                  <a:tcPr/>
                </a:tc>
                <a:tc hMerge="1">
                  <a:txBody>
                    <a:bodyPr/>
                    <a:lstStyle/>
                    <a:p>
                      <a:endParaRPr lang="en-GB" sz="1800" dirty="0"/>
                    </a:p>
                  </a:txBody>
                  <a:tcPr/>
                </a:tc>
                <a:tc hMerge="1">
                  <a:txBody>
                    <a:bodyPr/>
                    <a:lstStyle/>
                    <a:p>
                      <a:endParaRPr lang="en-GB" sz="1800" dirty="0"/>
                    </a:p>
                  </a:txBody>
                  <a:tcPr/>
                </a:tc>
                <a:extLst>
                  <a:ext uri="{0D108BD9-81ED-4DB2-BD59-A6C34878D82A}">
                    <a16:rowId xmlns:a16="http://schemas.microsoft.com/office/drawing/2014/main" val="10000"/>
                  </a:ext>
                </a:extLst>
              </a:tr>
              <a:tr h="1799501">
                <a:tc>
                  <a:txBody>
                    <a:bodyPr/>
                    <a:lstStyle/>
                    <a:p>
                      <a:pPr algn="ctr"/>
                      <a:r>
                        <a:rPr lang="en-US" sz="1800" dirty="0" smtClean="0">
                          <a:latin typeface="Comic Sans MS" panose="030F0702030302020204" pitchFamily="66" charset="0"/>
                        </a:rPr>
                        <a:t>Year 4</a:t>
                      </a:r>
                      <a:endParaRPr lang="en-GB" sz="1800" dirty="0">
                        <a:latin typeface="Comic Sans MS" panose="030F0702030302020204" pitchFamily="66"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Comic Sans MS" panose="030F0702030302020204" pitchFamily="66" charset="0"/>
                          <a:ea typeface="+mn-ea"/>
                          <a:cs typeface="+mn-cs"/>
                        </a:rPr>
                        <a:t>Estimate and use inverse operations to check answers to a calculation </a:t>
                      </a:r>
                      <a:endParaRPr lang="en-GB" sz="1200" kern="1200" dirty="0" smtClean="0">
                        <a:solidFill>
                          <a:schemeClr val="dk1"/>
                        </a:solidFill>
                        <a:effectLst/>
                        <a:latin typeface="Comic Sans MS" panose="030F0702030302020204" pitchFamily="66" charset="0"/>
                        <a:ea typeface="+mn-ea"/>
                        <a:cs typeface="+mn-cs"/>
                      </a:endParaRPr>
                    </a:p>
                    <a:p>
                      <a:endParaRPr lang="en-GB" sz="1200" dirty="0">
                        <a:latin typeface="Comic Sans MS" panose="030F0702030302020204" pitchFamily="66" charset="0"/>
                      </a:endParaRPr>
                    </a:p>
                  </a:txBody>
                  <a:tcPr marL="68580" marR="68580" marT="0" marB="0"/>
                </a:tc>
                <a:tc>
                  <a:txBody>
                    <a:bodyPr/>
                    <a:lstStyle/>
                    <a:p>
                      <a:pPr>
                        <a:lnSpc>
                          <a:spcPct val="115000"/>
                        </a:lnSpc>
                        <a:spcAft>
                          <a:spcPts val="0"/>
                        </a:spcAft>
                      </a:pPr>
                      <a:r>
                        <a:rPr lang="en-GB" sz="1200" b="1" dirty="0" smtClean="0">
                          <a:effectLst/>
                          <a:latin typeface="Comic Sans MS" panose="030F0702030302020204" pitchFamily="66" charset="0"/>
                          <a:ea typeface="Times New Roman" panose="02020603050405020304" pitchFamily="18" charset="0"/>
                          <a:cs typeface="Times New Roman" panose="02020603050405020304" pitchFamily="18" charset="0"/>
                        </a:rPr>
                        <a:t>Making an estimate</a:t>
                      </a:r>
                      <a:endPar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Which of these number sentences have the answer that is between 550 and 600</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1174  - 611</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3330 – 2779</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9326 - 8777</a:t>
                      </a:r>
                    </a:p>
                    <a:p>
                      <a:endParaRPr lang="en-GB" sz="1200" dirty="0">
                        <a:latin typeface="Comic Sans MS" panose="030F0702030302020204" pitchFamily="66"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Always, sometimes, never</a:t>
                      </a:r>
                      <a:endPar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Is it always sometimes or never true that the difference between two odd numbers is odd.</a:t>
                      </a:r>
                    </a:p>
                    <a:p>
                      <a:endParaRPr lang="en-GB" sz="1200" dirty="0">
                        <a:latin typeface="Comic Sans MS" panose="030F0702030302020204" pitchFamily="66" charset="0"/>
                      </a:endParaRPr>
                    </a:p>
                  </a:txBody>
                  <a:tcPr marL="68580" marR="68580" marT="0" marB="0"/>
                </a:tc>
                <a:tc>
                  <a:txBody>
                    <a:bodyPr/>
                    <a:lstStyle/>
                    <a:p>
                      <a:r>
                        <a:rPr lang="en-GB" sz="1200" b="1" dirty="0" smtClean="0">
                          <a:latin typeface="Comic Sans MS" panose="030F0702030302020204" pitchFamily="66" charset="0"/>
                        </a:rPr>
                        <a:t>Encouraging reasoning</a:t>
                      </a:r>
                    </a:p>
                    <a:p>
                      <a:r>
                        <a:rPr lang="en-GB" sz="1200" b="0" dirty="0" smtClean="0">
                          <a:latin typeface="Comic Sans MS" panose="030F0702030302020204" pitchFamily="66" charset="0"/>
                        </a:rPr>
                        <a:t>Convince me</a:t>
                      </a:r>
                    </a:p>
                    <a:p>
                      <a:r>
                        <a:rPr lang="en-GB" sz="1200" b="0" dirty="0" smtClean="0">
                          <a:latin typeface="Comic Sans MS" panose="030F0702030302020204" pitchFamily="66" charset="0"/>
                        </a:rPr>
                        <a:t>Explain</a:t>
                      </a:r>
                    </a:p>
                    <a:p>
                      <a:r>
                        <a:rPr lang="en-GB" sz="1200" b="0" dirty="0" smtClean="0">
                          <a:latin typeface="Comic Sans MS" panose="030F0702030302020204" pitchFamily="66" charset="0"/>
                        </a:rPr>
                        <a:t>Another example</a:t>
                      </a:r>
                    </a:p>
                    <a:p>
                      <a:r>
                        <a:rPr lang="en-GB" sz="1200" b="0" dirty="0" smtClean="0">
                          <a:latin typeface="Comic Sans MS" panose="030F0702030302020204" pitchFamily="66" charset="0"/>
                        </a:rPr>
                        <a:t>True or</a:t>
                      </a:r>
                      <a:r>
                        <a:rPr lang="en-GB" sz="1200" b="0" baseline="0" dirty="0" smtClean="0">
                          <a:latin typeface="Comic Sans MS" panose="030F0702030302020204" pitchFamily="66" charset="0"/>
                        </a:rPr>
                        <a:t> false</a:t>
                      </a:r>
                    </a:p>
                    <a:p>
                      <a:r>
                        <a:rPr lang="en-GB" sz="1200" b="0" baseline="0" dirty="0" smtClean="0">
                          <a:latin typeface="Comic Sans MS" panose="030F0702030302020204" pitchFamily="66" charset="0"/>
                        </a:rPr>
                        <a:t>Other possibilities</a:t>
                      </a:r>
                    </a:p>
                    <a:p>
                      <a:r>
                        <a:rPr lang="en-GB" sz="1200" b="0" baseline="0" dirty="0" smtClean="0">
                          <a:latin typeface="Comic Sans MS" panose="030F0702030302020204" pitchFamily="66" charset="0"/>
                        </a:rPr>
                        <a:t>What else do you know?</a:t>
                      </a:r>
                      <a:endParaRPr lang="en-GB" sz="1200" b="0" dirty="0">
                        <a:latin typeface="Comic Sans MS" panose="030F0702030302020204" pitchFamily="66" charset="0"/>
                      </a:endParaRPr>
                    </a:p>
                  </a:txBody>
                  <a:tcPr marL="68580" marR="68580" marT="0" marB="0"/>
                </a:tc>
                <a:extLst>
                  <a:ext uri="{0D108BD9-81ED-4DB2-BD59-A6C34878D82A}">
                    <a16:rowId xmlns:a16="http://schemas.microsoft.com/office/drawing/2014/main" val="10001"/>
                  </a:ext>
                </a:extLst>
              </a:tr>
              <a:tr h="1861500">
                <a:tc>
                  <a:txBody>
                    <a:bodyPr/>
                    <a:lstStyle/>
                    <a:p>
                      <a:pPr algn="ctr"/>
                      <a:r>
                        <a:rPr lang="en-US" sz="1800" dirty="0" smtClean="0">
                          <a:latin typeface="Comic Sans MS" panose="030F0702030302020204" pitchFamily="66" charset="0"/>
                        </a:rPr>
                        <a:t>Year 5</a:t>
                      </a:r>
                      <a:endParaRPr lang="en-GB" sz="1800" dirty="0">
                        <a:latin typeface="Comic Sans MS" panose="030F0702030302020204" pitchFamily="66"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Comic Sans MS" panose="030F0702030302020204" pitchFamily="66" charset="0"/>
                          <a:ea typeface="+mn-ea"/>
                          <a:cs typeface="+mn-cs"/>
                        </a:rPr>
                        <a:t>Use rounding to check answers to calculations and determine, in the context of a problem, levels of accuracy </a:t>
                      </a:r>
                      <a:endParaRPr lang="en-GB" sz="1200" kern="1200" dirty="0" smtClean="0">
                        <a:solidFill>
                          <a:schemeClr val="dk1"/>
                        </a:solidFill>
                        <a:effectLst/>
                        <a:latin typeface="Comic Sans MS" panose="030F0702030302020204" pitchFamily="66" charset="0"/>
                        <a:ea typeface="+mn-ea"/>
                        <a:cs typeface="+mn-cs"/>
                      </a:endParaRPr>
                    </a:p>
                    <a:p>
                      <a:endParaRPr lang="en-GB" sz="1200" dirty="0">
                        <a:latin typeface="Comic Sans MS" panose="030F0702030302020204" pitchFamily="66" charset="0"/>
                      </a:endParaRPr>
                    </a:p>
                  </a:txBody>
                  <a:tcPr marL="68580" marR="68580" marT="0" marB="0"/>
                </a:tc>
                <a:tc>
                  <a:txBody>
                    <a:bodyPr/>
                    <a:lstStyle/>
                    <a:p>
                      <a:pPr>
                        <a:lnSpc>
                          <a:spcPct val="115000"/>
                        </a:lnSpc>
                        <a:spcAft>
                          <a:spcPts val="0"/>
                        </a:spcAft>
                      </a:pPr>
                      <a:r>
                        <a:rPr lang="en-GB" sz="1200" b="1" dirty="0" smtClean="0">
                          <a:effectLst/>
                          <a:latin typeface="Comic Sans MS" panose="030F0702030302020204" pitchFamily="66" charset="0"/>
                          <a:ea typeface="Times New Roman" panose="02020603050405020304" pitchFamily="18" charset="0"/>
                          <a:cs typeface="Times New Roman" panose="02020603050405020304" pitchFamily="18" charset="0"/>
                        </a:rPr>
                        <a:t>Making an estimate</a:t>
                      </a:r>
                      <a:endPar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Which of these number sentences have the answer that is between 0.5 and 0.6</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11.74  - 11.18</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33.3  – 32.71</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 </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 </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200" dirty="0">
                        <a:latin typeface="Comic Sans MS" panose="030F0702030302020204" pitchFamily="66"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Always, sometimes, never</a:t>
                      </a:r>
                      <a:endPar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Times New Roman" panose="02020603050405020304" pitchFamily="18" charset="0"/>
                          <a:cs typeface="Arial" panose="020B0604020202020204" pitchFamily="34" charset="0"/>
                        </a:rPr>
                        <a:t>Is it always, sometimes or never true that the sum of four even numbers is divisible by 4.</a:t>
                      </a:r>
                      <a:endPar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endParaRPr lang="en-GB" sz="1200" dirty="0">
                        <a:latin typeface="Comic Sans MS" panose="030F0702030302020204" pitchFamily="66" charset="0"/>
                      </a:endParaRPr>
                    </a:p>
                  </a:txBody>
                  <a:tcPr marL="68580" marR="68580" marT="0" marB="0"/>
                </a:tc>
                <a:tc>
                  <a:txBody>
                    <a:bodyPr/>
                    <a:lstStyle/>
                    <a:p>
                      <a:r>
                        <a:rPr lang="en-GB" sz="1200" b="1" dirty="0" smtClean="0">
                          <a:latin typeface="Comic Sans MS" panose="030F0702030302020204" pitchFamily="66" charset="0"/>
                        </a:rPr>
                        <a:t>Encouraging reasoning</a:t>
                      </a:r>
                    </a:p>
                    <a:p>
                      <a:r>
                        <a:rPr lang="en-GB" sz="1200" b="0" dirty="0" smtClean="0">
                          <a:latin typeface="Comic Sans MS" panose="030F0702030302020204" pitchFamily="66" charset="0"/>
                        </a:rPr>
                        <a:t>Convince me</a:t>
                      </a:r>
                    </a:p>
                    <a:p>
                      <a:r>
                        <a:rPr lang="en-GB" sz="1200" b="0" dirty="0" smtClean="0">
                          <a:latin typeface="Comic Sans MS" panose="030F0702030302020204" pitchFamily="66" charset="0"/>
                        </a:rPr>
                        <a:t>Explain</a:t>
                      </a:r>
                    </a:p>
                    <a:p>
                      <a:r>
                        <a:rPr lang="en-GB" sz="1200" b="0" dirty="0" smtClean="0">
                          <a:latin typeface="Comic Sans MS" panose="030F0702030302020204" pitchFamily="66" charset="0"/>
                        </a:rPr>
                        <a:t>Another example</a:t>
                      </a:r>
                    </a:p>
                    <a:p>
                      <a:r>
                        <a:rPr lang="en-GB" sz="1200" b="0" dirty="0" smtClean="0">
                          <a:latin typeface="Comic Sans MS" panose="030F0702030302020204" pitchFamily="66" charset="0"/>
                        </a:rPr>
                        <a:t>True or</a:t>
                      </a:r>
                      <a:r>
                        <a:rPr lang="en-GB" sz="1200" b="0" baseline="0" dirty="0" smtClean="0">
                          <a:latin typeface="Comic Sans MS" panose="030F0702030302020204" pitchFamily="66" charset="0"/>
                        </a:rPr>
                        <a:t> false</a:t>
                      </a:r>
                    </a:p>
                    <a:p>
                      <a:r>
                        <a:rPr lang="en-GB" sz="1200" b="0" baseline="0" dirty="0" smtClean="0">
                          <a:latin typeface="Comic Sans MS" panose="030F0702030302020204" pitchFamily="66" charset="0"/>
                        </a:rPr>
                        <a:t>Other possibilities</a:t>
                      </a:r>
                    </a:p>
                    <a:p>
                      <a:r>
                        <a:rPr lang="en-GB" sz="1200" b="0" baseline="0" dirty="0" smtClean="0">
                          <a:latin typeface="Comic Sans MS" panose="030F0702030302020204" pitchFamily="66" charset="0"/>
                        </a:rPr>
                        <a:t>What else do you know?</a:t>
                      </a:r>
                      <a:endParaRPr lang="en-GB" sz="1200" b="0" dirty="0" smtClean="0">
                        <a:latin typeface="Comic Sans MS" panose="030F0702030302020204" pitchFamily="66" charset="0"/>
                      </a:endParaRPr>
                    </a:p>
                    <a:p>
                      <a:endParaRPr lang="en-GB" sz="1200" dirty="0">
                        <a:latin typeface="Comic Sans MS" panose="030F0702030302020204" pitchFamily="66" charset="0"/>
                      </a:endParaRPr>
                    </a:p>
                  </a:txBody>
                  <a:tcPr marL="68580" marR="68580" marT="0" marB="0"/>
                </a:tc>
                <a:extLst>
                  <a:ext uri="{0D108BD9-81ED-4DB2-BD59-A6C34878D82A}">
                    <a16:rowId xmlns:a16="http://schemas.microsoft.com/office/drawing/2014/main" val="10002"/>
                  </a:ext>
                </a:extLst>
              </a:tr>
              <a:tr h="2419950">
                <a:tc>
                  <a:txBody>
                    <a:bodyPr/>
                    <a:lstStyle/>
                    <a:p>
                      <a:pPr algn="ctr"/>
                      <a:r>
                        <a:rPr lang="en-GB" sz="1800" dirty="0" smtClean="0">
                          <a:latin typeface="Comic Sans MS" panose="030F0702030302020204" pitchFamily="66" charset="0"/>
                        </a:rPr>
                        <a:t>Year 6</a:t>
                      </a:r>
                      <a:endParaRPr lang="en-GB" sz="1800" dirty="0">
                        <a:latin typeface="Comic Sans MS" panose="030F0702030302020204" pitchFamily="66" charset="0"/>
                      </a:endParaRPr>
                    </a:p>
                  </a:txBody>
                  <a:tcPr anchor="ctr"/>
                </a:tc>
                <a:tc>
                  <a:txBody>
                    <a:bodyPr/>
                    <a:lstStyle/>
                    <a:p>
                      <a:r>
                        <a:rPr lang="en-GB" sz="1200" kern="1200" dirty="0" smtClean="0">
                          <a:solidFill>
                            <a:schemeClr val="dk1"/>
                          </a:solidFill>
                          <a:effectLst/>
                          <a:latin typeface="Comic Sans MS" panose="030F0702030302020204" pitchFamily="66" charset="0"/>
                          <a:ea typeface="+mn-ea"/>
                          <a:cs typeface="+mn-cs"/>
                        </a:rPr>
                        <a:t>Use estimation to check answers to calculations and determine, in the context of a problem, levels of accuracy.</a:t>
                      </a:r>
                      <a:endParaRPr lang="en-GB" sz="1200" dirty="0">
                        <a:latin typeface="Comic Sans MS" panose="030F0702030302020204" pitchFamily="66" charset="0"/>
                      </a:endParaRPr>
                    </a:p>
                  </a:txBody>
                  <a:tcPr marL="68580" marR="68580" marT="0" marB="0"/>
                </a:tc>
                <a:tc>
                  <a:txBody>
                    <a:bodyPr/>
                    <a:lstStyle/>
                    <a:p>
                      <a:pPr>
                        <a:lnSpc>
                          <a:spcPct val="115000"/>
                        </a:lnSpc>
                        <a:spcAft>
                          <a:spcPts val="0"/>
                        </a:spcAft>
                      </a:pPr>
                      <a:r>
                        <a:rPr lang="en-GB" sz="1200" b="1" dirty="0" smtClean="0">
                          <a:effectLst/>
                          <a:latin typeface="Comic Sans MS" panose="030F0702030302020204" pitchFamily="66" charset="0"/>
                          <a:ea typeface="Times New Roman" panose="02020603050405020304" pitchFamily="18" charset="0"/>
                          <a:cs typeface="Times New Roman" panose="02020603050405020304" pitchFamily="18" charset="0"/>
                        </a:rPr>
                        <a:t>Making an estimate</a:t>
                      </a:r>
                      <a:endPar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Circle the number that is the best estimate  to </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932.6  - 931.05</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 </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1.3     1.5    1.7   1.9</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 </a:t>
                      </a:r>
                    </a:p>
                    <a:p>
                      <a:pPr>
                        <a:lnSpc>
                          <a:spcPct val="115000"/>
                        </a:lnSpc>
                        <a:spcAft>
                          <a:spcPts val="0"/>
                        </a:spcAft>
                      </a:pPr>
                      <a:r>
                        <a:rPr lang="en-GB" sz="1200" dirty="0" smtClean="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200" dirty="0">
                        <a:latin typeface="Comic Sans MS" panose="030F0702030302020204" pitchFamily="66"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Always, sometimes, never</a:t>
                      </a:r>
                      <a:endPar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Times New Roman" panose="02020603050405020304" pitchFamily="18" charset="0"/>
                          <a:cs typeface="Arial" panose="020B0604020202020204" pitchFamily="34" charset="0"/>
                        </a:rPr>
                        <a:t>Is it always, sometimes or never true that the sum of two consecutive triangular numbers is a square number</a:t>
                      </a:r>
                      <a:endPar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endParaRPr lang="en-GB" sz="1200" dirty="0">
                        <a:latin typeface="Comic Sans MS" panose="030F0702030302020204" pitchFamily="66" charset="0"/>
                      </a:endParaRPr>
                    </a:p>
                  </a:txBody>
                  <a:tcPr marL="68580" marR="68580" marT="0" marB="0"/>
                </a:tc>
                <a:tc>
                  <a:txBody>
                    <a:bodyPr/>
                    <a:lstStyle/>
                    <a:p>
                      <a:r>
                        <a:rPr lang="en-GB" sz="1200" b="1" dirty="0" smtClean="0">
                          <a:latin typeface="Comic Sans MS" panose="030F0702030302020204" pitchFamily="66" charset="0"/>
                        </a:rPr>
                        <a:t>Encouraging reasoning</a:t>
                      </a:r>
                    </a:p>
                    <a:p>
                      <a:r>
                        <a:rPr lang="en-GB" sz="1200" b="0" dirty="0" smtClean="0">
                          <a:latin typeface="Comic Sans MS" panose="030F0702030302020204" pitchFamily="66" charset="0"/>
                        </a:rPr>
                        <a:t>Convince me</a:t>
                      </a:r>
                    </a:p>
                    <a:p>
                      <a:r>
                        <a:rPr lang="en-GB" sz="1200" b="0" dirty="0" smtClean="0">
                          <a:latin typeface="Comic Sans MS" panose="030F0702030302020204" pitchFamily="66" charset="0"/>
                        </a:rPr>
                        <a:t>Explain</a:t>
                      </a:r>
                    </a:p>
                    <a:p>
                      <a:r>
                        <a:rPr lang="en-GB" sz="1200" b="0" dirty="0" smtClean="0">
                          <a:latin typeface="Comic Sans MS" panose="030F0702030302020204" pitchFamily="66" charset="0"/>
                        </a:rPr>
                        <a:t>Another example</a:t>
                      </a:r>
                    </a:p>
                    <a:p>
                      <a:r>
                        <a:rPr lang="en-GB" sz="1200" b="0" dirty="0" smtClean="0">
                          <a:latin typeface="Comic Sans MS" panose="030F0702030302020204" pitchFamily="66" charset="0"/>
                        </a:rPr>
                        <a:t>True or</a:t>
                      </a:r>
                      <a:r>
                        <a:rPr lang="en-GB" sz="1200" b="0" baseline="0" dirty="0" smtClean="0">
                          <a:latin typeface="Comic Sans MS" panose="030F0702030302020204" pitchFamily="66" charset="0"/>
                        </a:rPr>
                        <a:t> false</a:t>
                      </a:r>
                    </a:p>
                    <a:p>
                      <a:r>
                        <a:rPr lang="en-GB" sz="1200" b="0" baseline="0" dirty="0" smtClean="0">
                          <a:latin typeface="Comic Sans MS" panose="030F0702030302020204" pitchFamily="66" charset="0"/>
                        </a:rPr>
                        <a:t>Other possibilities</a:t>
                      </a:r>
                    </a:p>
                    <a:p>
                      <a:r>
                        <a:rPr lang="en-GB" sz="1200" b="0" baseline="0" dirty="0" smtClean="0">
                          <a:latin typeface="Comic Sans MS" panose="030F0702030302020204" pitchFamily="66" charset="0"/>
                        </a:rPr>
                        <a:t>What else do you know?</a:t>
                      </a:r>
                      <a:endParaRPr lang="en-GB" sz="1200" b="0" dirty="0" smtClean="0">
                        <a:latin typeface="Comic Sans MS" panose="030F0702030302020204" pitchFamily="66" charset="0"/>
                      </a:endParaRPr>
                    </a:p>
                    <a:p>
                      <a:endParaRPr lang="en-GB" sz="1200" dirty="0">
                        <a:latin typeface="Comic Sans MS" panose="030F0702030302020204" pitchFamily="66"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2442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8013" cy="792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dirty="0" smtClean="0">
                <a:latin typeface="Comic Sans MS" panose="030F0702030302020204" pitchFamily="66" charset="0"/>
              </a:rPr>
              <a:t>Deepening understanding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6216" y="1484784"/>
            <a:ext cx="8569979" cy="3637384"/>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453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8013" cy="792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dirty="0" smtClean="0">
                <a:latin typeface="Comic Sans MS" panose="030F0702030302020204" pitchFamily="66" charset="0"/>
              </a:rPr>
              <a:t>Deepening understanding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4834" y="1916832"/>
            <a:ext cx="9168138" cy="2808312"/>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637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692696"/>
            <a:ext cx="8892480" cy="4297291"/>
            <a:chOff x="443345" y="789864"/>
            <a:chExt cx="11573565" cy="5161387"/>
          </a:xfrm>
        </p:grpSpPr>
        <p:sp>
          <p:nvSpPr>
            <p:cNvPr id="3" name="Rectangle 2"/>
            <p:cNvSpPr>
              <a:spLocks noChangeArrowheads="1"/>
            </p:cNvSpPr>
            <p:nvPr/>
          </p:nvSpPr>
          <p:spPr bwMode="auto">
            <a:xfrm>
              <a:off x="581890" y="789864"/>
              <a:ext cx="1131916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000000"/>
                  </a:solidFill>
                  <a:effectLst/>
                  <a:latin typeface="Century Gothic" panose="020B0502020202020204" pitchFamily="34" charset="0"/>
                </a:rPr>
                <a:t>Heads and Feet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rgbClr val="00000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
              </a:r>
              <a:br>
                <a:rPr kumimoji="0" lang="en-US" altLang="en-US" sz="2000" b="0" i="0" u="none" strike="noStrike" cap="none" normalizeH="0" baseline="0" dirty="0" smtClean="0">
                  <a:ln>
                    <a:noFill/>
                  </a:ln>
                  <a:solidFill>
                    <a:srgbClr val="000000"/>
                  </a:solidFill>
                  <a:effectLst/>
                  <a:latin typeface="Century Gothic" panose="020B0502020202020204" pitchFamily="34" charset="0"/>
                </a:rPr>
              </a:br>
              <a:endParaRPr kumimoji="0" lang="en-US" altLang="en-US" sz="2000" b="0" i="0" u="none" strike="noStrike" cap="none" normalizeH="0" baseline="0" dirty="0" smtClean="0">
                <a:ln>
                  <a:noFill/>
                </a:ln>
                <a:solidFill>
                  <a:srgbClr val="00000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On a farm there were some hens and sheep.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Altogether there were </a:t>
              </a:r>
              <a:r>
                <a:rPr kumimoji="0" lang="en-US" altLang="en-US" sz="2800" b="0" i="0" u="none" strike="noStrike" cap="none" normalizeH="0" baseline="0" dirty="0" smtClean="0">
                  <a:ln>
                    <a:noFill/>
                  </a:ln>
                  <a:solidFill>
                    <a:srgbClr val="000000"/>
                  </a:solidFill>
                  <a:effectLst/>
                  <a:latin typeface="Century Gothic" panose="020B0502020202020204" pitchFamily="34" charset="0"/>
                </a:rPr>
                <a:t>8</a:t>
              </a:r>
              <a:r>
                <a:rPr kumimoji="0" lang="en-US" altLang="en-US" sz="2000" b="0" i="0" u="none" strike="noStrike" cap="none" normalizeH="0" baseline="0" dirty="0" smtClean="0">
                  <a:ln>
                    <a:noFill/>
                  </a:ln>
                  <a:solidFill>
                    <a:srgbClr val="000000"/>
                  </a:solidFill>
                  <a:effectLst/>
                  <a:latin typeface="Century Gothic" panose="020B0502020202020204" pitchFamily="34" charset="0"/>
                </a:rPr>
                <a:t> heads and </a:t>
              </a:r>
              <a:r>
                <a:rPr kumimoji="0" lang="en-US" altLang="en-US" sz="2800" b="0" i="0" u="none" strike="noStrike" cap="none" normalizeH="0" baseline="0" dirty="0" smtClean="0">
                  <a:ln>
                    <a:noFill/>
                  </a:ln>
                  <a:solidFill>
                    <a:srgbClr val="000000"/>
                  </a:solidFill>
                  <a:effectLst/>
                  <a:latin typeface="Century Gothic" panose="020B0502020202020204" pitchFamily="34" charset="0"/>
                </a:rPr>
                <a:t>22</a:t>
              </a:r>
              <a:r>
                <a:rPr kumimoji="0" lang="en-US" altLang="en-US" sz="2000" b="0" i="0" u="none" strike="noStrike" cap="none" normalizeH="0" baseline="0" dirty="0" smtClean="0">
                  <a:ln>
                    <a:noFill/>
                  </a:ln>
                  <a:solidFill>
                    <a:srgbClr val="000000"/>
                  </a:solidFill>
                  <a:effectLst/>
                  <a:latin typeface="Century Gothic" panose="020B0502020202020204" pitchFamily="34" charset="0"/>
                </a:rPr>
                <a:t> feet.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How many hens were there?</a:t>
              </a:r>
              <a:endParaRPr kumimoji="0" lang="en-US" altLang="en-US" sz="11500" b="0" i="0" u="none" strike="noStrike" cap="none" normalizeH="0" baseline="0" dirty="0" smtClean="0">
                <a:ln>
                  <a:noFill/>
                </a:ln>
                <a:solidFill>
                  <a:srgbClr val="000000"/>
                </a:solidFill>
                <a:effectLst/>
                <a:latin typeface="Century Gothic" panose="020B0502020202020204" pitchFamily="34" charset="0"/>
              </a:endParaRPr>
            </a:p>
          </p:txBody>
        </p:sp>
        <p:pic>
          <p:nvPicPr>
            <p:cNvPr id="4" name="Picture 4" descr="https://nrich.maths.org/content/99/01/penta1/t-h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48" y="3587316"/>
              <a:ext cx="1818523" cy="2273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s://nrich.maths.org/content/99/01/penta1/t-shee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71" y="3116262"/>
              <a:ext cx="3435639" cy="20646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3345" y="4750922"/>
              <a:ext cx="6096000" cy="1200329"/>
            </a:xfrm>
            <a:prstGeom prst="rect">
              <a:avLst/>
            </a:prstGeom>
          </p:spPr>
          <p:txBody>
            <a:bodyPr>
              <a:spAutoFit/>
            </a:bodyPr>
            <a:lstStyle/>
            <a:p>
              <a:r>
                <a:rPr lang="en-GB" b="0" i="0" dirty="0" smtClean="0">
                  <a:solidFill>
                    <a:srgbClr val="000000"/>
                  </a:solidFill>
                  <a:effectLst/>
                  <a:latin typeface="Century Gothic" panose="020B0502020202020204" pitchFamily="34" charset="0"/>
                </a:rPr>
                <a:t>How many legs would eight hens have?</a:t>
              </a:r>
              <a:r>
                <a:rPr lang="en-GB" dirty="0" smtClean="0">
                  <a:latin typeface="Century Gothic" panose="020B0502020202020204" pitchFamily="34" charset="0"/>
                </a:rPr>
                <a:t/>
              </a:r>
              <a:br>
                <a:rPr lang="en-GB" dirty="0" smtClean="0">
                  <a:latin typeface="Century Gothic" panose="020B0502020202020204" pitchFamily="34" charset="0"/>
                </a:rPr>
              </a:br>
              <a:r>
                <a:rPr lang="en-GB" b="0" i="0" dirty="0" smtClean="0">
                  <a:solidFill>
                    <a:srgbClr val="000000"/>
                  </a:solidFill>
                  <a:effectLst/>
                  <a:latin typeface="Century Gothic" panose="020B0502020202020204" pitchFamily="34" charset="0"/>
                </a:rPr>
                <a:t>How many legs would eight sheep have?</a:t>
              </a:r>
              <a:r>
                <a:rPr lang="en-GB" dirty="0" smtClean="0">
                  <a:latin typeface="Century Gothic" panose="020B0502020202020204" pitchFamily="34" charset="0"/>
                </a:rPr>
                <a:t/>
              </a:r>
              <a:br>
                <a:rPr lang="en-GB" dirty="0" smtClean="0">
                  <a:latin typeface="Century Gothic" panose="020B0502020202020204" pitchFamily="34" charset="0"/>
                </a:rPr>
              </a:br>
              <a:r>
                <a:rPr lang="en-GB" b="0" i="0" dirty="0" smtClean="0">
                  <a:solidFill>
                    <a:srgbClr val="000000"/>
                  </a:solidFill>
                  <a:effectLst/>
                  <a:latin typeface="Century Gothic" panose="020B0502020202020204" pitchFamily="34" charset="0"/>
                </a:rPr>
                <a:t>What if there were 24 feet? What combinations would work?</a:t>
              </a:r>
              <a:endParaRPr lang="en-GB" dirty="0">
                <a:latin typeface="Century Gothic" panose="020B0502020202020204" pitchFamily="34" charset="0"/>
              </a:endParaRPr>
            </a:p>
          </p:txBody>
        </p:sp>
      </p:grpSp>
    </p:spTree>
    <p:extLst>
      <p:ext uri="{BB962C8B-B14F-4D97-AF65-F5344CB8AC3E}">
        <p14:creationId xmlns:p14="http://schemas.microsoft.com/office/powerpoint/2010/main" val="101531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793</Words>
  <Application>Microsoft Office PowerPoint</Application>
  <PresentationFormat>On-screen Show (4:3)</PresentationFormat>
  <Paragraphs>141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Comic Sans MS</vt:lpstr>
      <vt:lpstr>Times New Roman</vt:lpstr>
      <vt:lpstr>Office Theme</vt:lpstr>
      <vt:lpstr>Thinking is at the heart of Mathematics and therefore should be at the heart of mathematical teaching and learning.</vt:lpstr>
      <vt:lpstr>Aims of today</vt:lpstr>
      <vt:lpstr>The New Maths Curriculum</vt:lpstr>
      <vt:lpstr>Number Sense!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Other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is at the heart of Mathematics and therefore should be at the heart of mathematical teaching and learning.</dc:title>
  <dc:creator>amaguire</dc:creator>
  <cp:lastModifiedBy>Sarah Groves</cp:lastModifiedBy>
  <cp:revision>87</cp:revision>
  <cp:lastPrinted>2016-01-28T16:07:51Z</cp:lastPrinted>
  <dcterms:created xsi:type="dcterms:W3CDTF">2015-01-23T20:53:54Z</dcterms:created>
  <dcterms:modified xsi:type="dcterms:W3CDTF">2017-01-17T14:06:24Z</dcterms:modified>
</cp:coreProperties>
</file>